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81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vgdd48e147-a917-4c2a-87eb-5ce915a3b6f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0"/>
            <a:ext cx="1400175" cy="2162175"/>
          </a:xfrm>
          <a:prstGeom prst="rect">
            <a:avLst/>
          </a:prstGeom>
        </p:spPr>
      </p:pic>
      <p:pic>
        <p:nvPicPr>
          <p:cNvPr id="4" name="Picture 3" descr="svg155c092e-ad97-46fc-9519-8211a49a2f8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3375" y="0"/>
            <a:ext cx="428625" cy="21145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867649" y="5057774"/>
            <a:ext cx="4000500" cy="1631543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400" b="1" dirty="0">
                <a:solidFill>
                  <a:srgbClr val="000000"/>
                </a:solidFill>
                <a:latin typeface="Arial"/>
              </a:rPr>
              <a:t>Традиция сажать деревья там, где это остро необходимо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.</a:t>
            </a:r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28191" y="0"/>
            <a:ext cx="9735793" cy="2114550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5250" dirty="0" err="1">
                <a:solidFill>
                  <a:srgbClr val="000000"/>
                </a:solidFill>
                <a:latin typeface="Georgia"/>
              </a:rPr>
              <a:t>Посади</a:t>
            </a:r>
            <a:r>
              <a:rPr sz="5250" dirty="0">
                <a:solidFill>
                  <a:srgbClr val="000000"/>
                </a:solidFill>
                <a:latin typeface="Georgia"/>
              </a:rPr>
              <a:t> </a:t>
            </a:r>
            <a:r>
              <a:rPr sz="5250" dirty="0" err="1">
                <a:solidFill>
                  <a:srgbClr val="000000"/>
                </a:solidFill>
                <a:latin typeface="Georgia"/>
              </a:rPr>
              <a:t>дерево</a:t>
            </a:r>
            <a:r>
              <a:rPr sz="5250" dirty="0">
                <a:solidFill>
                  <a:srgbClr val="000000"/>
                </a:solidFill>
                <a:latin typeface="Georgia"/>
              </a:rPr>
              <a:t>- </a:t>
            </a:r>
            <a:endParaRPr lang="ru-RU" sz="5250" dirty="0">
              <a:solidFill>
                <a:srgbClr val="000000"/>
              </a:solidFill>
              <a:latin typeface="Georgia"/>
            </a:endParaRPr>
          </a:p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5250" dirty="0" err="1">
                <a:solidFill>
                  <a:srgbClr val="000000"/>
                </a:solidFill>
                <a:latin typeface="Georgia"/>
              </a:rPr>
              <a:t>Подари</a:t>
            </a:r>
            <a:r>
              <a:rPr sz="5250" dirty="0">
                <a:solidFill>
                  <a:srgbClr val="000000"/>
                </a:solidFill>
                <a:latin typeface="Georgia"/>
              </a:rPr>
              <a:t> </a:t>
            </a:r>
            <a:r>
              <a:rPr sz="5250" dirty="0" err="1">
                <a:solidFill>
                  <a:srgbClr val="000000"/>
                </a:solidFill>
                <a:latin typeface="Georgia"/>
              </a:rPr>
              <a:t>Планете</a:t>
            </a:r>
            <a:r>
              <a:rPr sz="5250" dirty="0">
                <a:solidFill>
                  <a:srgbClr val="000000"/>
                </a:solidFill>
                <a:latin typeface="Georgia"/>
              </a:rPr>
              <a:t> </a:t>
            </a:r>
            <a:r>
              <a:rPr sz="5250" dirty="0" err="1">
                <a:solidFill>
                  <a:srgbClr val="000000"/>
                </a:solidFill>
                <a:latin typeface="Georgia"/>
              </a:rPr>
              <a:t>Жизнь</a:t>
            </a:r>
            <a:endParaRPr sz="5250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B30CC2-1B4A-4E84-B873-E4546CC75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2" y="2459973"/>
            <a:ext cx="4114800" cy="42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8625" y="909637"/>
            <a:ext cx="4068832" cy="141922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dirty="0"/>
              <a:t> </a:t>
            </a:r>
          </a:p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700" dirty="0">
                <a:solidFill>
                  <a:srgbClr val="000000"/>
                </a:solidFill>
                <a:latin typeface="Georgia"/>
              </a:rPr>
              <a:t>Дорожная карта</a:t>
            </a:r>
            <a:endParaRPr sz="2700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4" name="Picture 3" descr="svg1e6a9974-c4e2-48cd-8d9c-5ea805359bf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0" y="0"/>
            <a:ext cx="3448050" cy="6858000"/>
          </a:xfrm>
          <a:prstGeom prst="rect">
            <a:avLst/>
          </a:prstGeom>
        </p:spPr>
      </p:pic>
      <p:pic>
        <p:nvPicPr>
          <p:cNvPr id="5" name="Picture 4" descr="svg155c092e-ad97-46fc-9519-8211a49a2f8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625" cy="2114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9729E3-5AAC-48BE-89C4-FD257248AB9F}"/>
              </a:ext>
            </a:extLst>
          </p:cNvPr>
          <p:cNvSpPr txBox="1"/>
          <p:nvPr/>
        </p:nvSpPr>
        <p:spPr>
          <a:xfrm>
            <a:off x="428625" y="2382744"/>
            <a:ext cx="58156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/>
              <a:t>Желание</a:t>
            </a:r>
          </a:p>
          <a:p>
            <a:pPr marL="342900" indent="-342900">
              <a:buAutoNum type="arabicPeriod"/>
            </a:pPr>
            <a:r>
              <a:rPr lang="ru-RU" sz="2000" b="1" dirty="0"/>
              <a:t>Место, согласование</a:t>
            </a:r>
          </a:p>
          <a:p>
            <a:pPr marL="342900" indent="-342900">
              <a:buAutoNum type="arabicPeriod"/>
            </a:pPr>
            <a:r>
              <a:rPr lang="ru-RU" sz="2000" b="1" dirty="0"/>
              <a:t>Команда, лидер</a:t>
            </a:r>
          </a:p>
          <a:p>
            <a:pPr marL="342900" indent="-342900">
              <a:buAutoNum type="arabicPeriod"/>
            </a:pPr>
            <a:r>
              <a:rPr lang="ru-RU" sz="2000" b="1" dirty="0"/>
              <a:t>Смета </a:t>
            </a:r>
          </a:p>
          <a:p>
            <a:pPr marL="342900" indent="-342900">
              <a:buAutoNum type="arabicPeriod"/>
            </a:pPr>
            <a:r>
              <a:rPr lang="ru-RU" sz="2000" b="1" dirty="0"/>
              <a:t>Партнёры, средства («с миру по нитке»)</a:t>
            </a:r>
          </a:p>
          <a:p>
            <a:pPr marL="342900" indent="-342900">
              <a:buAutoNum type="arabicPeriod"/>
            </a:pPr>
            <a:r>
              <a:rPr lang="ru-RU" sz="2000" b="1" dirty="0"/>
              <a:t>СМИ (официальные, соцсети, чаты)</a:t>
            </a:r>
          </a:p>
          <a:p>
            <a:pPr marL="342900" indent="-342900">
              <a:buAutoNum type="arabicPeriod"/>
            </a:pPr>
            <a:r>
              <a:rPr lang="ru-RU" sz="2000" b="1" dirty="0"/>
              <a:t>Регистрация участников</a:t>
            </a:r>
          </a:p>
          <a:p>
            <a:pPr marL="342900" indent="-342900">
              <a:buAutoNum type="arabicPeriod"/>
            </a:pPr>
            <a:r>
              <a:rPr lang="ru-RU" sz="2000" b="1" dirty="0"/>
              <a:t>План мероприятий: </a:t>
            </a:r>
            <a:r>
              <a:rPr lang="en-US" sz="2000" b="1" dirty="0"/>
              <a:t>PR</a:t>
            </a:r>
            <a:r>
              <a:rPr lang="ru-RU" sz="2000" b="1" dirty="0"/>
              <a:t>, выкопка, посадка.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21BC31-FEC6-475C-AEDE-8E32A9489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852" y="336506"/>
            <a:ext cx="7263148" cy="28851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11612C-4411-4800-AFBE-E40D144A2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653" y="3182560"/>
            <a:ext cx="5549486" cy="16848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77993D-6A36-4998-B2D2-ECB2EC0DB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24309"/>
            <a:ext cx="7649643" cy="18481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FA0B28-C99B-4CEB-97F0-B16DC8045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107" y="5572115"/>
            <a:ext cx="5861718" cy="12858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9323E8-2C62-4602-A27B-EF6587E03E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652" y="28970"/>
            <a:ext cx="1012024" cy="11705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vg155c092e-ad97-46fc-9519-8211a49a2f8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5" y="0"/>
            <a:ext cx="428625" cy="2114550"/>
          </a:xfrm>
          <a:prstGeom prst="rect">
            <a:avLst/>
          </a:prstGeom>
        </p:spPr>
      </p:pic>
      <p:pic>
        <p:nvPicPr>
          <p:cNvPr id="3" name="Picture 2" descr="svg032c38ae-e8ee-4ff2-88fe-d62f8274c28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4505325"/>
            <a:ext cx="9001125" cy="2352675"/>
          </a:xfrm>
          <a:prstGeom prst="rect">
            <a:avLst/>
          </a:prstGeom>
        </p:spPr>
      </p:pic>
      <p:pic>
        <p:nvPicPr>
          <p:cNvPr id="5" name="Picture 4" descr="svg510816f7-88ac-473a-9b66-63eae3f63d8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825" y="1647825"/>
            <a:ext cx="4400550" cy="4343400"/>
          </a:xfrm>
          <a:prstGeom prst="rect">
            <a:avLst/>
          </a:prstGeom>
        </p:spPr>
      </p:pic>
      <p:pic>
        <p:nvPicPr>
          <p:cNvPr id="6" name="Picture 5" descr="svgdd48e147-a917-4c2a-87eb-5ce915a3b6f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0"/>
            <a:ext cx="1400175" cy="21621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419686" y="1113183"/>
            <a:ext cx="3073262" cy="4735000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000" dirty="0">
                <a:solidFill>
                  <a:srgbClr val="0F1115"/>
                </a:solidFill>
                <a:latin typeface="Arial"/>
              </a:rPr>
              <a:t>сайт </a:t>
            </a:r>
            <a:r>
              <a:rPr lang="en-US" sz="2000" dirty="0">
                <a:solidFill>
                  <a:srgbClr val="0F1115"/>
                </a:solidFill>
                <a:latin typeface="Arial"/>
              </a:rPr>
              <a:t>p-p-j.ru</a:t>
            </a:r>
            <a:endParaRPr lang="ru-RU" sz="2000" dirty="0">
              <a:solidFill>
                <a:srgbClr val="0F1115"/>
              </a:solidFill>
              <a:latin typeface="Arial"/>
            </a:endParaRPr>
          </a:p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000" dirty="0">
                <a:solidFill>
                  <a:srgbClr val="0F1115"/>
                </a:solidFill>
                <a:latin typeface="Arial"/>
              </a:rPr>
              <a:t>Группа ВКОНТАКТЕ </a:t>
            </a:r>
          </a:p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en-US" sz="2000" dirty="0">
                <a:solidFill>
                  <a:srgbClr val="0F1115"/>
                </a:solidFill>
                <a:latin typeface="Arial"/>
              </a:rPr>
              <a:t>MAX</a:t>
            </a:r>
          </a:p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000" dirty="0">
                <a:solidFill>
                  <a:srgbClr val="0F1115"/>
                </a:solidFill>
                <a:latin typeface="Arial"/>
              </a:rPr>
              <a:t>ТГ</a:t>
            </a:r>
          </a:p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000" b="1" dirty="0">
                <a:solidFill>
                  <a:srgbClr val="0F1115"/>
                </a:solidFill>
                <a:latin typeface="Arial"/>
              </a:rPr>
              <a:t>«Подари Планете Жизнь»</a:t>
            </a:r>
          </a:p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000" dirty="0">
                <a:solidFill>
                  <a:srgbClr val="0F1115"/>
                </a:solidFill>
                <a:latin typeface="Arial"/>
              </a:rPr>
              <a:t>Телефоны: </a:t>
            </a:r>
          </a:p>
          <a:p>
            <a:pPr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000" dirty="0">
                <a:solidFill>
                  <a:srgbClr val="0F1115"/>
                </a:solidFill>
                <a:latin typeface="Arial"/>
              </a:rPr>
              <a:t>Директор Наталья Еремеева</a:t>
            </a:r>
          </a:p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000" dirty="0">
                <a:solidFill>
                  <a:srgbClr val="0F1115"/>
                </a:solidFill>
                <a:latin typeface="Arial"/>
              </a:rPr>
              <a:t>+79025775698</a:t>
            </a:r>
          </a:p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000" dirty="0">
                <a:solidFill>
                  <a:srgbClr val="0F1115"/>
                </a:solidFill>
                <a:latin typeface="Arial"/>
              </a:rPr>
              <a:t>Офис +7 (3952) 624-919</a:t>
            </a:r>
            <a:endParaRPr sz="2000" dirty="0">
              <a:solidFill>
                <a:srgbClr val="0F1115"/>
              </a:solidFill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040757" y="142875"/>
            <a:ext cx="3438939" cy="862012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dirty="0"/>
              <a:t> </a:t>
            </a:r>
          </a:p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800" b="1" dirty="0">
                <a:solidFill>
                  <a:srgbClr val="0F1115"/>
                </a:solidFill>
                <a:latin typeface="Arial"/>
              </a:rPr>
              <a:t>На</a:t>
            </a:r>
            <a:r>
              <a:rPr lang="en-US" sz="2800" b="1" dirty="0">
                <a:solidFill>
                  <a:srgbClr val="0F1115"/>
                </a:solidFill>
                <a:latin typeface="Arial"/>
              </a:rPr>
              <a:t>c </a:t>
            </a:r>
            <a:r>
              <a:rPr lang="ru-RU" sz="2800" b="1" dirty="0">
                <a:solidFill>
                  <a:srgbClr val="0F1115"/>
                </a:solidFill>
                <a:latin typeface="Arial"/>
              </a:rPr>
              <a:t>можно найти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774BF2-C8F3-4096-9D93-30B266BC5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44" y="1098027"/>
            <a:ext cx="7694429" cy="48931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42925" y="200025"/>
            <a:ext cx="8020050" cy="141922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t> </a:t>
            </a:r>
          </a:p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2700">
                <a:solidFill>
                  <a:srgbClr val="000000"/>
                </a:solidFill>
                <a:latin typeface="Georgia"/>
              </a:rPr>
              <a:t>Ежегодная посадка деревьев в Иркутске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42925" y="1619250"/>
            <a:ext cx="8020050" cy="484822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1800" dirty="0" err="1">
                <a:solidFill>
                  <a:srgbClr val="0F1115"/>
                </a:solidFill>
                <a:latin typeface="Arial"/>
              </a:rPr>
              <a:t>Ежегодная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посадка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деревьев</a:t>
            </a:r>
            <a:r>
              <a:rPr sz="1800" dirty="0">
                <a:solidFill>
                  <a:srgbClr val="0F1115"/>
                </a:solidFill>
                <a:latin typeface="Arial"/>
              </a:rPr>
              <a:t> в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Иркутске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проводится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с 2012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года</a:t>
            </a:r>
            <a:r>
              <a:rPr sz="1800" dirty="0">
                <a:solidFill>
                  <a:srgbClr val="0F1115"/>
                </a:solidFill>
                <a:latin typeface="Arial"/>
              </a:rPr>
              <a:t> и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активно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вовлекает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жителей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города</a:t>
            </a:r>
            <a:r>
              <a:rPr sz="1800" dirty="0">
                <a:solidFill>
                  <a:srgbClr val="0F1115"/>
                </a:solidFill>
                <a:latin typeface="Arial"/>
              </a:rPr>
              <a:t>.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Это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мероприятие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направлено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на</a:t>
            </a:r>
            <a:endParaRPr lang="ru-RU" sz="1800" dirty="0">
              <a:solidFill>
                <a:srgbClr val="0F1115"/>
              </a:solidFill>
              <a:latin typeface="Arial"/>
            </a:endParaRPr>
          </a:p>
          <a:p>
            <a:pPr marL="285750" indent="-285750" algn="l">
              <a:lnSpc>
                <a:spcPct val="122000"/>
              </a:lnSpc>
              <a:spcAft>
                <a:spcPts val="500"/>
              </a:spcAft>
              <a:buFontTx/>
              <a:buChar char="-"/>
              <a:defRPr sz="1200">
                <a:solidFill>
                  <a:srgbClr val="212529"/>
                </a:solidFill>
              </a:defRPr>
            </a:pPr>
            <a:r>
              <a:rPr sz="1800" dirty="0" err="1">
                <a:solidFill>
                  <a:srgbClr val="0F1115"/>
                </a:solidFill>
                <a:latin typeface="Arial"/>
              </a:rPr>
              <a:t>восстановление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городских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лесов</a:t>
            </a:r>
            <a:r>
              <a:rPr sz="1800" dirty="0">
                <a:solidFill>
                  <a:srgbClr val="0F1115"/>
                </a:solidFill>
                <a:latin typeface="Arial"/>
              </a:rPr>
              <a:t> и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улучшение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экологической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обстановки</a:t>
            </a:r>
            <a:r>
              <a:rPr lang="ru-RU" dirty="0">
                <a:solidFill>
                  <a:srgbClr val="0F1115"/>
                </a:solidFill>
                <a:latin typeface="Arial"/>
              </a:rPr>
              <a:t>,</a:t>
            </a:r>
          </a:p>
          <a:p>
            <a:pPr marL="285750" indent="-285750" algn="l">
              <a:lnSpc>
                <a:spcPct val="122000"/>
              </a:lnSpc>
              <a:spcAft>
                <a:spcPts val="500"/>
              </a:spcAft>
              <a:buFontTx/>
              <a:buChar char="-"/>
              <a:defRPr sz="1200">
                <a:solidFill>
                  <a:srgbClr val="212529"/>
                </a:solidFill>
              </a:defRPr>
            </a:pPr>
            <a:r>
              <a:rPr lang="ru-RU" sz="1800" dirty="0">
                <a:solidFill>
                  <a:srgbClr val="0F1115"/>
                </a:solidFill>
                <a:latin typeface="Arial"/>
              </a:rPr>
              <a:t>формирование экологической культуры,</a:t>
            </a:r>
          </a:p>
          <a:p>
            <a:pPr marL="285750" indent="-285750" algn="l">
              <a:lnSpc>
                <a:spcPct val="122000"/>
              </a:lnSpc>
              <a:spcAft>
                <a:spcPts val="500"/>
              </a:spcAft>
              <a:buFontTx/>
              <a:buChar char="-"/>
              <a:defRPr sz="1200">
                <a:solidFill>
                  <a:srgbClr val="212529"/>
                </a:solidFill>
              </a:defRPr>
            </a:pPr>
            <a:r>
              <a:rPr lang="ru-RU" sz="1800" dirty="0">
                <a:solidFill>
                  <a:srgbClr val="0F1115"/>
                </a:solidFill>
                <a:latin typeface="Arial"/>
              </a:rPr>
              <a:t>Создание устойчивой традиции, объединяющей общество, воспитывающей отношение к Земле, Малой Родине</a:t>
            </a:r>
            <a:endParaRPr sz="1800" dirty="0">
              <a:solidFill>
                <a:srgbClr val="0F1115"/>
              </a:solidFill>
              <a:latin typeface="Arial"/>
            </a:endParaRPr>
          </a:p>
        </p:txBody>
      </p:sp>
      <p:pic>
        <p:nvPicPr>
          <p:cNvPr id="4" name="Picture 3" descr="svg1e6a9974-c4e2-48cd-8d9c-5ea805359bf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0" y="0"/>
            <a:ext cx="3448050" cy="6858000"/>
          </a:xfrm>
          <a:prstGeom prst="rect">
            <a:avLst/>
          </a:prstGeom>
        </p:spPr>
      </p:pic>
      <p:pic>
        <p:nvPicPr>
          <p:cNvPr id="5" name="Picture 4" descr="svg155c092e-ad97-46fc-9519-8211a49a2f8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625" cy="211455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7F1A4D5-1EEA-46CA-A46E-0A96077F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C3A6B3-6CA1-4C6B-B6AB-0F411D120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" y="5687467"/>
            <a:ext cx="1012024" cy="11705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vga3aabcea-cb9c-4018-a778-4bdf1cb0d92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525" y="0"/>
            <a:ext cx="5324475" cy="6858000"/>
          </a:xfrm>
          <a:prstGeom prst="rect">
            <a:avLst/>
          </a:prstGeom>
        </p:spPr>
      </p:pic>
      <p:pic>
        <p:nvPicPr>
          <p:cNvPr id="3" name="Picture 2" descr="svg155c092e-ad97-46fc-9519-8211a49a2f8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5690" cy="2114550"/>
          </a:xfrm>
          <a:prstGeom prst="rect">
            <a:avLst/>
          </a:prstGeom>
        </p:spPr>
      </p:pic>
      <p:pic>
        <p:nvPicPr>
          <p:cNvPr id="4" name="Picture 3" descr="svg9f028afd-3533-4b39-8853-f17138cb3c9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17" y="2097779"/>
            <a:ext cx="10953750" cy="42957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153150" y="4846262"/>
            <a:ext cx="6143625" cy="1351444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dirty="0"/>
              <a:t> </a:t>
            </a:r>
          </a:p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3600" b="1" dirty="0">
                <a:solidFill>
                  <a:srgbClr val="000000"/>
                </a:solidFill>
                <a:latin typeface="Georgia"/>
              </a:rPr>
              <a:t>43 000 деревьев</a:t>
            </a:r>
          </a:p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3600" b="1" dirty="0">
                <a:solidFill>
                  <a:srgbClr val="000000"/>
                </a:solidFill>
                <a:latin typeface="Georgia"/>
              </a:rPr>
              <a:t>20 000 человек</a:t>
            </a:r>
            <a:endParaRPr sz="3600" b="1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3850" y="3000375"/>
            <a:ext cx="533400" cy="704850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2700">
                <a:solidFill>
                  <a:srgbClr val="C8BFB0"/>
                </a:solidFill>
                <a:latin typeface="Arial"/>
              </a:rPr>
              <a:t>​1.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3375" y="3962399"/>
            <a:ext cx="533400" cy="704850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2700">
                <a:solidFill>
                  <a:srgbClr val="C8BFB0"/>
                </a:solidFill>
                <a:latin typeface="Arial"/>
              </a:rPr>
              <a:t>​2.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3375" y="5018121"/>
            <a:ext cx="533400" cy="704850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2700" dirty="0">
                <a:solidFill>
                  <a:srgbClr val="C8BFB0"/>
                </a:solidFill>
                <a:latin typeface="Arial"/>
              </a:rPr>
              <a:t>​3.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07754" y="2724150"/>
            <a:ext cx="533400" cy="704850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2700" dirty="0">
                <a:solidFill>
                  <a:srgbClr val="C8BFB0"/>
                </a:solidFill>
                <a:latin typeface="Arial"/>
              </a:rPr>
              <a:t>​4.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57250" y="2828925"/>
            <a:ext cx="4467225" cy="120967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1800">
                <a:solidFill>
                  <a:srgbClr val="000000"/>
                </a:solidFill>
                <a:latin typeface="Arial"/>
              </a:rPr>
              <a:t>Кайская роща — посадки с 2012 года, включая 2024-й.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6775" y="3848099"/>
            <a:ext cx="4467225" cy="120967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1800" dirty="0" err="1">
                <a:solidFill>
                  <a:srgbClr val="000000"/>
                </a:solidFill>
                <a:latin typeface="Arial"/>
              </a:rPr>
              <a:t>Синюшина</a:t>
            </a:r>
            <a:r>
              <a:rPr sz="1800" dirty="0">
                <a:solidFill>
                  <a:srgbClr val="000000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Arial"/>
              </a:rPr>
              <a:t>гора</a:t>
            </a:r>
            <a:r>
              <a:rPr sz="1800" dirty="0">
                <a:solidFill>
                  <a:srgbClr val="000000"/>
                </a:solidFill>
                <a:latin typeface="Arial"/>
              </a:rPr>
              <a:t> — </a:t>
            </a:r>
            <a:r>
              <a:rPr sz="1800" dirty="0" err="1">
                <a:solidFill>
                  <a:srgbClr val="000000"/>
                </a:solidFill>
                <a:latin typeface="Arial"/>
              </a:rPr>
              <a:t>работы</a:t>
            </a:r>
            <a:r>
              <a:rPr sz="1800" dirty="0">
                <a:solidFill>
                  <a:srgbClr val="000000"/>
                </a:solidFill>
                <a:latin typeface="Arial"/>
              </a:rPr>
              <a:t> в 2019–2020 </a:t>
            </a:r>
            <a:r>
              <a:rPr sz="1800" dirty="0" err="1">
                <a:solidFill>
                  <a:srgbClr val="000000"/>
                </a:solidFill>
                <a:latin typeface="Arial"/>
              </a:rPr>
              <a:t>годах</a:t>
            </a:r>
            <a:r>
              <a:rPr sz="18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5690" y="5083244"/>
            <a:ext cx="4467225" cy="120967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1800" dirty="0" err="1">
                <a:solidFill>
                  <a:srgbClr val="000000"/>
                </a:solidFill>
                <a:latin typeface="Arial"/>
              </a:rPr>
              <a:t>Ушаковский</a:t>
            </a:r>
            <a:r>
              <a:rPr sz="1800" dirty="0">
                <a:solidFill>
                  <a:srgbClr val="000000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Arial"/>
              </a:rPr>
              <a:t>городской</a:t>
            </a:r>
            <a:r>
              <a:rPr sz="1800" dirty="0">
                <a:solidFill>
                  <a:srgbClr val="000000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Arial"/>
              </a:rPr>
              <a:t>ле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с ООПТ «</a:t>
            </a:r>
            <a:r>
              <a:rPr lang="ru-RU" sz="1800" dirty="0" err="1">
                <a:solidFill>
                  <a:srgbClr val="000000"/>
                </a:solidFill>
                <a:latin typeface="Arial"/>
              </a:rPr>
              <a:t>Кайский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бор»</a:t>
            </a:r>
            <a:r>
              <a:rPr sz="1800" dirty="0">
                <a:solidFill>
                  <a:srgbClr val="000000"/>
                </a:solidFill>
                <a:latin typeface="Arial"/>
              </a:rPr>
              <a:t> — </a:t>
            </a:r>
            <a:r>
              <a:rPr sz="1800" dirty="0" err="1">
                <a:solidFill>
                  <a:srgbClr val="000000"/>
                </a:solidFill>
                <a:latin typeface="Arial"/>
              </a:rPr>
              <a:t>посадка</a:t>
            </a:r>
            <a:r>
              <a:rPr sz="1800" dirty="0">
                <a:solidFill>
                  <a:srgbClr val="000000"/>
                </a:solidFill>
                <a:latin typeface="Arial"/>
              </a:rPr>
              <a:t> в 2021 </a:t>
            </a:r>
            <a:r>
              <a:rPr sz="1800" dirty="0" err="1">
                <a:solidFill>
                  <a:srgbClr val="000000"/>
                </a:solidFill>
                <a:latin typeface="Arial"/>
              </a:rPr>
              <a:t>году</a:t>
            </a:r>
            <a:r>
              <a:rPr sz="18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53150" y="3808446"/>
            <a:ext cx="4467225" cy="665819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1800" dirty="0">
                <a:solidFill>
                  <a:srgbClr val="000000"/>
                </a:solidFill>
                <a:latin typeface="Arial"/>
              </a:rPr>
              <a:t>Лес Ершовского водозабора – 2022 г</a:t>
            </a:r>
            <a:endParaRPr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E256F11-BB51-44E9-ACED-C417CE5E4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119" b="15743"/>
          <a:stretch/>
        </p:blipFill>
        <p:spPr>
          <a:xfrm>
            <a:off x="446150" y="-21329"/>
            <a:ext cx="10926700" cy="2114551"/>
          </a:xfrm>
          <a:prstGeom prst="rect">
            <a:avLst/>
          </a:prstGeom>
        </p:spPr>
      </p:pic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9B0C1DCC-77C4-495C-9A21-A5F7FCC5ED68}"/>
              </a:ext>
            </a:extLst>
          </p:cNvPr>
          <p:cNvSpPr/>
          <p:nvPr/>
        </p:nvSpPr>
        <p:spPr>
          <a:xfrm>
            <a:off x="5693671" y="3748086"/>
            <a:ext cx="533400" cy="704850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2700" dirty="0">
                <a:solidFill>
                  <a:srgbClr val="C8BFB0"/>
                </a:solidFill>
                <a:latin typeface="Arial"/>
              </a:rPr>
              <a:t>​</a:t>
            </a:r>
            <a:r>
              <a:rPr lang="ru-RU" sz="2700" dirty="0">
                <a:solidFill>
                  <a:srgbClr val="C8BFB0"/>
                </a:solidFill>
                <a:latin typeface="Arial"/>
              </a:rPr>
              <a:t>5</a:t>
            </a:r>
            <a:r>
              <a:rPr sz="2700" dirty="0">
                <a:solidFill>
                  <a:srgbClr val="C8BFB0"/>
                </a:solidFill>
                <a:latin typeface="Arial"/>
              </a:rPr>
              <a:t>.</a:t>
            </a:r>
          </a:p>
        </p:txBody>
      </p:sp>
      <p:sp>
        <p:nvSpPr>
          <p:cNvPr id="23" name="Rounded Rectangle 12">
            <a:extLst>
              <a:ext uri="{FF2B5EF4-FFF2-40B4-BE49-F238E27FC236}">
                <a16:creationId xmlns:a16="http://schemas.microsoft.com/office/drawing/2014/main" id="{9FC1D985-163E-493D-B9EF-D2B8CBC534F8}"/>
              </a:ext>
            </a:extLst>
          </p:cNvPr>
          <p:cNvSpPr/>
          <p:nvPr/>
        </p:nvSpPr>
        <p:spPr>
          <a:xfrm>
            <a:off x="6305550" y="2758249"/>
            <a:ext cx="4467225" cy="120967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1800" dirty="0" err="1">
                <a:solidFill>
                  <a:srgbClr val="000000"/>
                </a:solidFill>
                <a:latin typeface="Arial"/>
              </a:rPr>
              <a:t>Ботанический</a:t>
            </a:r>
            <a:r>
              <a:rPr sz="1800" dirty="0">
                <a:solidFill>
                  <a:srgbClr val="000000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Arial"/>
              </a:rPr>
              <a:t>сад</a:t>
            </a:r>
            <a:r>
              <a:rPr sz="1800" dirty="0">
                <a:solidFill>
                  <a:srgbClr val="000000"/>
                </a:solidFill>
                <a:latin typeface="Arial"/>
              </a:rPr>
              <a:t> и ООПТ «</a:t>
            </a:r>
            <a:r>
              <a:rPr sz="1800" dirty="0" err="1">
                <a:solidFill>
                  <a:srgbClr val="000000"/>
                </a:solidFill>
                <a:latin typeface="Arial"/>
              </a:rPr>
              <a:t>Кайская</a:t>
            </a:r>
            <a:r>
              <a:rPr sz="1800" dirty="0">
                <a:solidFill>
                  <a:srgbClr val="000000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Arial"/>
              </a:rPr>
              <a:t>роща</a:t>
            </a:r>
            <a:r>
              <a:rPr sz="1800" dirty="0">
                <a:solidFill>
                  <a:srgbClr val="000000"/>
                </a:solidFill>
                <a:latin typeface="Arial"/>
              </a:rPr>
              <a:t>» — </a:t>
            </a:r>
            <a:r>
              <a:rPr sz="1800" dirty="0" err="1">
                <a:solidFill>
                  <a:srgbClr val="000000"/>
                </a:solidFill>
                <a:latin typeface="Arial"/>
              </a:rPr>
              <a:t>посадка</a:t>
            </a:r>
            <a:r>
              <a:rPr sz="1800" dirty="0">
                <a:solidFill>
                  <a:srgbClr val="000000"/>
                </a:solidFill>
                <a:latin typeface="Arial"/>
              </a:rPr>
              <a:t> в 2023 </a:t>
            </a:r>
            <a:r>
              <a:rPr sz="1800" dirty="0" err="1">
                <a:solidFill>
                  <a:srgbClr val="000000"/>
                </a:solidFill>
                <a:latin typeface="Arial"/>
              </a:rPr>
              <a:t>году</a:t>
            </a:r>
            <a:r>
              <a:rPr sz="18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C1CC91DF-5F33-4B0E-865E-405F1F0B1CA7}"/>
              </a:ext>
            </a:extLst>
          </p:cNvPr>
          <p:cNvSpPr/>
          <p:nvPr/>
        </p:nvSpPr>
        <p:spPr>
          <a:xfrm>
            <a:off x="5681596" y="4405950"/>
            <a:ext cx="533400" cy="704850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2700" dirty="0">
                <a:solidFill>
                  <a:srgbClr val="C8BFB0"/>
                </a:solidFill>
                <a:latin typeface="Arial"/>
              </a:rPr>
              <a:t>​</a:t>
            </a:r>
            <a:r>
              <a:rPr lang="ru-RU" sz="2700" dirty="0">
                <a:solidFill>
                  <a:srgbClr val="C8BFB0"/>
                </a:solidFill>
                <a:latin typeface="Arial"/>
              </a:rPr>
              <a:t>6</a:t>
            </a:r>
            <a:r>
              <a:rPr sz="2700" dirty="0">
                <a:solidFill>
                  <a:srgbClr val="C8BFB0"/>
                </a:solidFill>
                <a:latin typeface="Arial"/>
              </a:rPr>
              <a:t>.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61A4B904-4DC8-4BB4-A3D3-0B8A44616772}"/>
              </a:ext>
            </a:extLst>
          </p:cNvPr>
          <p:cNvSpPr/>
          <p:nvPr/>
        </p:nvSpPr>
        <p:spPr>
          <a:xfrm>
            <a:off x="6250679" y="4462272"/>
            <a:ext cx="4467225" cy="665819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1800" dirty="0" err="1">
                <a:solidFill>
                  <a:srgbClr val="000000"/>
                </a:solidFill>
                <a:latin typeface="Arial"/>
              </a:rPr>
              <a:t>Вересовский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лес– 2025 г</a:t>
            </a:r>
            <a:endParaRPr sz="18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42925" y="46175"/>
            <a:ext cx="8020050" cy="141922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t> </a:t>
            </a:r>
          </a:p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2700">
                <a:solidFill>
                  <a:srgbClr val="000000"/>
                </a:solidFill>
                <a:latin typeface="Georgia"/>
              </a:rPr>
              <a:t>Планируемые посадки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09600" y="1046508"/>
            <a:ext cx="10986466" cy="484822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1800" dirty="0">
                <a:solidFill>
                  <a:srgbClr val="0F1115"/>
                </a:solidFill>
                <a:latin typeface="Arial"/>
              </a:rPr>
              <a:t>В 2026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году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планируется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высадка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деревьев</a:t>
            </a:r>
            <a:r>
              <a:rPr sz="1800" dirty="0">
                <a:solidFill>
                  <a:srgbClr val="0F1115"/>
                </a:solidFill>
                <a:latin typeface="Arial"/>
              </a:rPr>
              <a:t> в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Вересовском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лесу</a:t>
            </a:r>
            <a:r>
              <a:rPr sz="1800" dirty="0">
                <a:solidFill>
                  <a:srgbClr val="0F1115"/>
                </a:solidFill>
                <a:latin typeface="Arial"/>
              </a:rPr>
              <a:t>,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расположенном</a:t>
            </a:r>
            <a:r>
              <a:rPr sz="1800" dirty="0">
                <a:solidFill>
                  <a:srgbClr val="0F1115"/>
                </a:solidFill>
                <a:latin typeface="Arial"/>
              </a:rPr>
              <a:t> в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микрорайоне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Вересовка</a:t>
            </a:r>
            <a:r>
              <a:rPr sz="1800" dirty="0">
                <a:solidFill>
                  <a:srgbClr val="0F1115"/>
                </a:solidFill>
                <a:latin typeface="Arial"/>
              </a:rPr>
              <a:t>.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Этот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выбор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обусловлен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необходимостью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восстановления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и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расширения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зелёных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зон</a:t>
            </a:r>
            <a:r>
              <a:rPr sz="1800" dirty="0">
                <a:solidFill>
                  <a:srgbClr val="0F1115"/>
                </a:solidFill>
                <a:latin typeface="Arial"/>
              </a:rPr>
              <a:t> в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городе</a:t>
            </a:r>
            <a:r>
              <a:rPr sz="1800" dirty="0">
                <a:solidFill>
                  <a:srgbClr val="0F1115"/>
                </a:solidFill>
                <a:latin typeface="Arial"/>
              </a:rPr>
              <a:t>,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что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способствует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улучшению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экологической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обстановки</a:t>
            </a:r>
            <a:r>
              <a:rPr sz="1800" dirty="0">
                <a:solidFill>
                  <a:srgbClr val="0F1115"/>
                </a:solidFill>
                <a:latin typeface="Arial"/>
              </a:rPr>
              <a:t>.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Кроме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того</a:t>
            </a:r>
            <a:r>
              <a:rPr sz="1800" dirty="0">
                <a:solidFill>
                  <a:srgbClr val="0F1115"/>
                </a:solidFill>
                <a:latin typeface="Arial"/>
              </a:rPr>
              <a:t>,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мероприятия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направлены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на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сохранение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и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защиту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природных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территорий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Иркутска</a:t>
            </a:r>
            <a:r>
              <a:rPr sz="1800" dirty="0">
                <a:solidFill>
                  <a:srgbClr val="0F1115"/>
                </a:solidFill>
                <a:latin typeface="Arial"/>
              </a:rPr>
              <a:t>,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повышая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качество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жизни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жителей</a:t>
            </a:r>
            <a:r>
              <a:rPr sz="1800" dirty="0">
                <a:solidFill>
                  <a:srgbClr val="0F1115"/>
                </a:solidFill>
                <a:latin typeface="Arial"/>
              </a:rPr>
              <a:t>.</a:t>
            </a:r>
          </a:p>
        </p:txBody>
      </p:sp>
      <p:pic>
        <p:nvPicPr>
          <p:cNvPr id="5" name="Picture 4" descr="svg155c092e-ad97-46fc-9519-8211a49a2f8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5" cy="2114550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5F7039FF-3BCD-4AED-A149-26DC098592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4CC484-B6BC-48B5-ADC1-6B1E6636E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82" b="23611"/>
          <a:stretch/>
        </p:blipFill>
        <p:spPr>
          <a:xfrm>
            <a:off x="1900980" y="2633040"/>
            <a:ext cx="10291020" cy="42249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8BE363-514B-43EC-94F2-92A128A7D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" y="5687467"/>
            <a:ext cx="1012024" cy="11705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42925" y="200025"/>
            <a:ext cx="8020050" cy="141922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t> </a:t>
            </a:r>
          </a:p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2700">
                <a:solidFill>
                  <a:srgbClr val="000000"/>
                </a:solidFill>
                <a:latin typeface="Georgia"/>
              </a:rPr>
              <a:t>Источник саженцев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42925" y="1619250"/>
            <a:ext cx="8020050" cy="484822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1800" dirty="0" err="1">
                <a:solidFill>
                  <a:srgbClr val="0F1115"/>
                </a:solidFill>
                <a:latin typeface="Arial"/>
              </a:rPr>
              <a:t>Саженцы</a:t>
            </a:r>
            <a:r>
              <a:rPr sz="1800" dirty="0">
                <a:solidFill>
                  <a:srgbClr val="0F1115"/>
                </a:solidFill>
                <a:latin typeface="Arial"/>
              </a:rPr>
              <a:t>,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используемые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для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ежегодной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посадки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деревьев</a:t>
            </a:r>
            <a:r>
              <a:rPr sz="1800" dirty="0">
                <a:solidFill>
                  <a:srgbClr val="0F1115"/>
                </a:solidFill>
                <a:latin typeface="Arial"/>
              </a:rPr>
              <a:t> в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городе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Иркутске</a:t>
            </a:r>
            <a:r>
              <a:rPr sz="1800" dirty="0">
                <a:solidFill>
                  <a:srgbClr val="0F1115"/>
                </a:solidFill>
                <a:latin typeface="Arial"/>
              </a:rPr>
              <a:t>,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берутся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из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специально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b="1" dirty="0" err="1">
                <a:solidFill>
                  <a:srgbClr val="0F1115"/>
                </a:solidFill>
                <a:latin typeface="Arial"/>
              </a:rPr>
              <a:t>отведённых</a:t>
            </a:r>
            <a:r>
              <a:rPr sz="1800" b="1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b="1" dirty="0" err="1">
                <a:solidFill>
                  <a:srgbClr val="0F1115"/>
                </a:solidFill>
                <a:latin typeface="Arial"/>
              </a:rPr>
              <a:t>мест</a:t>
            </a:r>
            <a:r>
              <a:rPr sz="1800" b="1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b="1" dirty="0" err="1">
                <a:solidFill>
                  <a:srgbClr val="0F1115"/>
                </a:solidFill>
                <a:latin typeface="Arial"/>
              </a:rPr>
              <a:t>под</a:t>
            </a:r>
            <a:r>
              <a:rPr sz="1800" b="1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b="1" dirty="0" err="1">
                <a:solidFill>
                  <a:srgbClr val="0F1115"/>
                </a:solidFill>
                <a:latin typeface="Arial"/>
              </a:rPr>
              <a:t>линиями</a:t>
            </a:r>
            <a:r>
              <a:rPr sz="1800" b="1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b="1" dirty="0" err="1">
                <a:solidFill>
                  <a:srgbClr val="0F1115"/>
                </a:solidFill>
                <a:latin typeface="Arial"/>
              </a:rPr>
              <a:t>электропередач</a:t>
            </a:r>
            <a:r>
              <a:rPr sz="1800" b="1" dirty="0">
                <a:solidFill>
                  <a:srgbClr val="0F1115"/>
                </a:solidFill>
                <a:latin typeface="Arial"/>
              </a:rPr>
              <a:t>.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Здесь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регулярно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проводятся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рубки</a:t>
            </a:r>
            <a:r>
              <a:rPr sz="1800" dirty="0">
                <a:solidFill>
                  <a:srgbClr val="0F1115"/>
                </a:solidFill>
                <a:latin typeface="Arial"/>
              </a:rPr>
              <a:t>,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что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позволяет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извлекать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молодые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растения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для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дальнейшего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использования</a:t>
            </a:r>
            <a:r>
              <a:rPr sz="1800" dirty="0">
                <a:solidFill>
                  <a:srgbClr val="0F1115"/>
                </a:solidFill>
                <a:latin typeface="Arial"/>
              </a:rPr>
              <a:t>.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Такой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подход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обеспечивает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устойчивый</a:t>
            </a:r>
            <a:r>
              <a:rPr sz="1800" dirty="0">
                <a:solidFill>
                  <a:srgbClr val="0F1115"/>
                </a:solidFill>
                <a:latin typeface="Arial"/>
              </a:rPr>
              <a:t> и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экологичный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источник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посадочного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материала</a:t>
            </a:r>
            <a:r>
              <a:rPr sz="1800" dirty="0">
                <a:solidFill>
                  <a:srgbClr val="0F1115"/>
                </a:solidFill>
                <a:latin typeface="Arial"/>
              </a:rPr>
              <a:t>.
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Подготовка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саженцев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начинается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незадолго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до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самой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посадки</a:t>
            </a:r>
            <a:r>
              <a:rPr sz="1800" dirty="0">
                <a:solidFill>
                  <a:srgbClr val="0F1115"/>
                </a:solidFill>
                <a:latin typeface="Arial"/>
              </a:rPr>
              <a:t>.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Специалисты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тщательно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осматривают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каждое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растение</a:t>
            </a:r>
            <a:r>
              <a:rPr sz="1800" dirty="0">
                <a:solidFill>
                  <a:srgbClr val="0F1115"/>
                </a:solidFill>
                <a:latin typeface="Arial"/>
              </a:rPr>
              <a:t>,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обеспечивают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правильное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хранение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и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транспортировку</a:t>
            </a:r>
            <a:r>
              <a:rPr sz="1800" dirty="0">
                <a:solidFill>
                  <a:srgbClr val="0F1115"/>
                </a:solidFill>
                <a:latin typeface="Arial"/>
              </a:rPr>
              <a:t>,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чтобы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сохранить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максимальную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жизнеспособность</a:t>
            </a:r>
            <a:r>
              <a:rPr sz="1800" dirty="0">
                <a:solidFill>
                  <a:srgbClr val="0F1115"/>
                </a:solidFill>
                <a:latin typeface="Arial"/>
              </a:rPr>
              <a:t>.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Эти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меры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способствуют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успешной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адаптации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саженцев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на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новом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месте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и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увеличивают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шансы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на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их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приживаемость</a:t>
            </a:r>
            <a:r>
              <a:rPr sz="1800" dirty="0">
                <a:solidFill>
                  <a:srgbClr val="0F1115"/>
                </a:solidFill>
                <a:latin typeface="Arial"/>
              </a:rPr>
              <a:t>.</a:t>
            </a:r>
            <a:endParaRPr lang="ru-RU" sz="1800" dirty="0">
              <a:solidFill>
                <a:srgbClr val="0F1115"/>
              </a:solidFill>
              <a:latin typeface="Arial"/>
            </a:endParaRPr>
          </a:p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1800" b="1" dirty="0">
                <a:solidFill>
                  <a:srgbClr val="0F1115"/>
                </a:solidFill>
                <a:latin typeface="Arial"/>
              </a:rPr>
              <a:t>Проводится анализ посадочного материала</a:t>
            </a:r>
            <a:r>
              <a:rPr lang="ru-RU" sz="1800" dirty="0">
                <a:solidFill>
                  <a:srgbClr val="0F1115"/>
                </a:solidFill>
                <a:latin typeface="Arial"/>
              </a:rPr>
              <a:t>.</a:t>
            </a:r>
            <a:endParaRPr sz="1800" dirty="0">
              <a:solidFill>
                <a:srgbClr val="0F1115"/>
              </a:solidFill>
              <a:latin typeface="Arial"/>
            </a:endParaRPr>
          </a:p>
        </p:txBody>
      </p:sp>
      <p:pic>
        <p:nvPicPr>
          <p:cNvPr id="4" name="Picture 3" descr="svg1e6a9974-c4e2-48cd-8d9c-5ea805359bf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0" y="0"/>
            <a:ext cx="3448050" cy="6858000"/>
          </a:xfrm>
          <a:prstGeom prst="rect">
            <a:avLst/>
          </a:prstGeom>
        </p:spPr>
      </p:pic>
      <p:pic>
        <p:nvPicPr>
          <p:cNvPr id="5" name="Picture 4" descr="svg155c092e-ad97-46fc-9519-8211a49a2f8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625" cy="211455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3D1600A-7421-4023-9542-A5D3008B4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838" y="0"/>
            <a:ext cx="3332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0A1F56-783A-4D74-AE95-A4D40078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63" y="200025"/>
            <a:ext cx="1012024" cy="117053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42925" y="200025"/>
            <a:ext cx="8020050" cy="141922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t> </a:t>
            </a:r>
          </a:p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2700">
                <a:solidFill>
                  <a:srgbClr val="000000"/>
                </a:solidFill>
                <a:latin typeface="Georgia"/>
              </a:rPr>
              <a:t>Технология посадки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42925" y="1619250"/>
            <a:ext cx="6812032" cy="484822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1800" dirty="0" err="1">
                <a:solidFill>
                  <a:srgbClr val="0F1115"/>
                </a:solidFill>
                <a:latin typeface="Arial"/>
              </a:rPr>
              <a:t>Для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посадки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саженцев</a:t>
            </a:r>
            <a:r>
              <a:rPr sz="1800" dirty="0">
                <a:solidFill>
                  <a:srgbClr val="0F1115"/>
                </a:solidFill>
                <a:latin typeface="Arial"/>
              </a:rPr>
              <a:t> в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Иркутске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применяется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особая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технология</a:t>
            </a:r>
            <a:r>
              <a:rPr sz="1800" dirty="0">
                <a:solidFill>
                  <a:srgbClr val="0F1115"/>
                </a:solidFill>
                <a:latin typeface="Arial"/>
              </a:rPr>
              <a:t>,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разработанная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специалистом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Агатой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Макаршиной</a:t>
            </a:r>
            <a:r>
              <a:rPr sz="1800" dirty="0">
                <a:solidFill>
                  <a:srgbClr val="0F1115"/>
                </a:solidFill>
                <a:latin typeface="Arial"/>
              </a:rPr>
              <a:t>.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Эта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методика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учитывает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особенности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климата</a:t>
            </a:r>
            <a:r>
              <a:rPr sz="1800" dirty="0">
                <a:solidFill>
                  <a:srgbClr val="0F1115"/>
                </a:solidFill>
                <a:latin typeface="Arial"/>
              </a:rPr>
              <a:t> и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почвы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региона</a:t>
            </a:r>
            <a:r>
              <a:rPr sz="1800" dirty="0">
                <a:solidFill>
                  <a:srgbClr val="0F1115"/>
                </a:solidFill>
                <a:latin typeface="Arial"/>
              </a:rPr>
              <a:t>,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что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способствует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успешному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укоренению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деревьев</a:t>
            </a:r>
            <a:r>
              <a:rPr sz="1800" dirty="0">
                <a:solidFill>
                  <a:srgbClr val="0F1115"/>
                </a:solidFill>
                <a:latin typeface="Arial"/>
              </a:rPr>
              <a:t>.
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Одним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из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ключевых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элементов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технологии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является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использование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мешковины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при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перевозке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и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высадке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саженцев</a:t>
            </a:r>
            <a:r>
              <a:rPr sz="1800" dirty="0">
                <a:solidFill>
                  <a:srgbClr val="0F1115"/>
                </a:solidFill>
                <a:latin typeface="Arial"/>
              </a:rPr>
              <a:t>.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Этот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материал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помогает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сохранить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корневую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систему</a:t>
            </a:r>
            <a:r>
              <a:rPr sz="1800" dirty="0">
                <a:solidFill>
                  <a:srgbClr val="0F1115"/>
                </a:solidFill>
                <a:latin typeface="Arial"/>
              </a:rPr>
              <a:t> в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целости</a:t>
            </a:r>
            <a:r>
              <a:rPr sz="1800" dirty="0">
                <a:solidFill>
                  <a:srgbClr val="0F1115"/>
                </a:solidFill>
                <a:latin typeface="Arial"/>
              </a:rPr>
              <a:t> и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обеспечивает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лучший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контакт</a:t>
            </a:r>
            <a:r>
              <a:rPr sz="1800" dirty="0">
                <a:solidFill>
                  <a:srgbClr val="0F1115"/>
                </a:solidFill>
                <a:latin typeface="Arial"/>
              </a:rPr>
              <a:t> с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почвой</a:t>
            </a:r>
            <a:r>
              <a:rPr sz="1800" dirty="0">
                <a:solidFill>
                  <a:srgbClr val="0F1115"/>
                </a:solidFill>
                <a:latin typeface="Arial"/>
              </a:rPr>
              <a:t>.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Благодаря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этому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повышается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приживаемость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растений</a:t>
            </a:r>
            <a:r>
              <a:rPr sz="1800" dirty="0">
                <a:solidFill>
                  <a:srgbClr val="0F1115"/>
                </a:solidFill>
                <a:latin typeface="Arial"/>
              </a:rPr>
              <a:t>,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снижается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стресс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после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пересадки</a:t>
            </a:r>
            <a:r>
              <a:rPr sz="1800" dirty="0">
                <a:solidFill>
                  <a:srgbClr val="0F1115"/>
                </a:solidFill>
                <a:latin typeface="Arial"/>
              </a:rPr>
              <a:t> и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ускоряется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их</a:t>
            </a:r>
            <a:r>
              <a:rPr sz="1800" dirty="0">
                <a:solidFill>
                  <a:srgbClr val="0F1115"/>
                </a:solidFill>
                <a:latin typeface="Arial"/>
              </a:rPr>
              <a:t> </a:t>
            </a:r>
            <a:r>
              <a:rPr sz="1800" dirty="0" err="1">
                <a:solidFill>
                  <a:srgbClr val="0F1115"/>
                </a:solidFill>
                <a:latin typeface="Arial"/>
              </a:rPr>
              <a:t>рост</a:t>
            </a:r>
            <a:r>
              <a:rPr sz="1800" dirty="0">
                <a:solidFill>
                  <a:srgbClr val="0F1115"/>
                </a:solidFill>
                <a:latin typeface="Arial"/>
              </a:rPr>
              <a:t>.</a:t>
            </a:r>
          </a:p>
        </p:txBody>
      </p:sp>
      <p:pic>
        <p:nvPicPr>
          <p:cNvPr id="4" name="Picture 3" descr="svg1e6a9974-c4e2-48cd-8d9c-5ea805359bf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0" y="0"/>
            <a:ext cx="3448050" cy="6858000"/>
          </a:xfrm>
          <a:prstGeom prst="rect">
            <a:avLst/>
          </a:prstGeom>
        </p:spPr>
      </p:pic>
      <p:pic>
        <p:nvPicPr>
          <p:cNvPr id="5" name="Picture 4" descr="svg155c092e-ad97-46fc-9519-8211a49a2f8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625" cy="2114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75AF66-C8F0-47C2-AFBC-F5C859975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3" y="5687467"/>
            <a:ext cx="1012024" cy="1170533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7663C208-FB34-4F36-B55C-4192F19D3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2" y="0"/>
            <a:ext cx="4573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vg155c092e-ad97-46fc-9519-8211a49a2f8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5" y="0"/>
            <a:ext cx="428625" cy="2114550"/>
          </a:xfrm>
          <a:prstGeom prst="rect">
            <a:avLst/>
          </a:prstGeom>
        </p:spPr>
      </p:pic>
      <p:pic>
        <p:nvPicPr>
          <p:cNvPr id="3" name="Picture 2" descr="svg1e6a9974-c4e2-48cd-8d9c-5ea805359bf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4805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096000" y="-47625"/>
            <a:ext cx="5267325" cy="1581150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t> </a:t>
            </a:r>
          </a:p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2700">
                <a:solidFill>
                  <a:srgbClr val="000000"/>
                </a:solidFill>
                <a:latin typeface="Georgia"/>
              </a:rPr>
              <a:t>Приживаемость саженцев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67330" y="1550090"/>
            <a:ext cx="3790122" cy="4752975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sz="1500" dirty="0" err="1">
                <a:solidFill>
                  <a:srgbClr val="0F1115"/>
                </a:solidFill>
                <a:latin typeface="Arial"/>
              </a:rPr>
              <a:t>Приживаемость</a:t>
            </a:r>
            <a:r>
              <a:rPr sz="1500" dirty="0">
                <a:solidFill>
                  <a:srgbClr val="0F1115"/>
                </a:solidFill>
                <a:latin typeface="Arial"/>
              </a:rPr>
              <a:t> </a:t>
            </a:r>
            <a:r>
              <a:rPr sz="1500" dirty="0" err="1">
                <a:solidFill>
                  <a:srgbClr val="0F1115"/>
                </a:solidFill>
                <a:latin typeface="Arial"/>
              </a:rPr>
              <a:t>саженцев</a:t>
            </a:r>
            <a:r>
              <a:rPr sz="1500" dirty="0">
                <a:solidFill>
                  <a:srgbClr val="0F1115"/>
                </a:solidFill>
                <a:latin typeface="Arial"/>
              </a:rPr>
              <a:t> в г. </a:t>
            </a:r>
            <a:r>
              <a:rPr sz="1500" dirty="0" err="1">
                <a:solidFill>
                  <a:srgbClr val="0F1115"/>
                </a:solidFill>
                <a:latin typeface="Arial"/>
              </a:rPr>
              <a:t>Иркутске</a:t>
            </a:r>
            <a:r>
              <a:rPr sz="1500" dirty="0">
                <a:solidFill>
                  <a:srgbClr val="0F1115"/>
                </a:solidFill>
                <a:latin typeface="Arial"/>
              </a:rPr>
              <a:t> </a:t>
            </a:r>
            <a:r>
              <a:rPr sz="1500" dirty="0" err="1">
                <a:solidFill>
                  <a:srgbClr val="0F1115"/>
                </a:solidFill>
                <a:latin typeface="Arial"/>
              </a:rPr>
              <a:t>составляет</a:t>
            </a:r>
            <a:r>
              <a:rPr sz="1500" dirty="0">
                <a:solidFill>
                  <a:srgbClr val="0F1115"/>
                </a:solidFill>
                <a:latin typeface="Arial"/>
              </a:rPr>
              <a:t> </a:t>
            </a:r>
            <a:r>
              <a:rPr sz="1500" dirty="0" err="1">
                <a:solidFill>
                  <a:srgbClr val="0F1115"/>
                </a:solidFill>
                <a:latin typeface="Arial"/>
              </a:rPr>
              <a:t>около</a:t>
            </a:r>
            <a:r>
              <a:rPr sz="1500" dirty="0">
                <a:solidFill>
                  <a:srgbClr val="0F1115"/>
                </a:solidFill>
                <a:latin typeface="Arial"/>
              </a:rPr>
              <a:t> 85%, </a:t>
            </a:r>
            <a:r>
              <a:rPr sz="1500" dirty="0" err="1">
                <a:solidFill>
                  <a:srgbClr val="0F1115"/>
                </a:solidFill>
                <a:latin typeface="Arial"/>
              </a:rPr>
              <a:t>что</a:t>
            </a:r>
            <a:r>
              <a:rPr sz="1500" dirty="0">
                <a:solidFill>
                  <a:srgbClr val="0F1115"/>
                </a:solidFill>
                <a:latin typeface="Arial"/>
              </a:rPr>
              <a:t> </a:t>
            </a:r>
            <a:r>
              <a:rPr sz="1500" dirty="0" err="1">
                <a:solidFill>
                  <a:srgbClr val="0F1115"/>
                </a:solidFill>
                <a:latin typeface="Arial"/>
              </a:rPr>
              <a:t>является</a:t>
            </a:r>
            <a:r>
              <a:rPr sz="1500" dirty="0">
                <a:solidFill>
                  <a:srgbClr val="0F1115"/>
                </a:solidFill>
                <a:latin typeface="Arial"/>
              </a:rPr>
              <a:t> </a:t>
            </a:r>
            <a:r>
              <a:rPr sz="1500" dirty="0" err="1">
                <a:solidFill>
                  <a:srgbClr val="0F1115"/>
                </a:solidFill>
                <a:latin typeface="Arial"/>
              </a:rPr>
              <a:t>показателем</a:t>
            </a:r>
            <a:r>
              <a:rPr sz="1500" dirty="0">
                <a:solidFill>
                  <a:srgbClr val="0F1115"/>
                </a:solidFill>
                <a:latin typeface="Arial"/>
              </a:rPr>
              <a:t> </a:t>
            </a:r>
            <a:r>
              <a:rPr sz="1500" dirty="0" err="1">
                <a:solidFill>
                  <a:srgbClr val="0F1115"/>
                </a:solidFill>
                <a:latin typeface="Arial"/>
              </a:rPr>
              <a:t>успешного</a:t>
            </a:r>
            <a:r>
              <a:rPr sz="1500" dirty="0">
                <a:solidFill>
                  <a:srgbClr val="0F1115"/>
                </a:solidFill>
                <a:latin typeface="Arial"/>
              </a:rPr>
              <a:t> </a:t>
            </a:r>
            <a:r>
              <a:rPr sz="1500" dirty="0" err="1">
                <a:solidFill>
                  <a:srgbClr val="0F1115"/>
                </a:solidFill>
                <a:latin typeface="Arial"/>
              </a:rPr>
              <a:t>внедрения</a:t>
            </a:r>
            <a:r>
              <a:rPr sz="1500" dirty="0">
                <a:solidFill>
                  <a:srgbClr val="0F1115"/>
                </a:solidFill>
                <a:latin typeface="Arial"/>
              </a:rPr>
              <a:t> </a:t>
            </a:r>
            <a:r>
              <a:rPr sz="1500" dirty="0" err="1">
                <a:solidFill>
                  <a:srgbClr val="0F1115"/>
                </a:solidFill>
                <a:latin typeface="Arial"/>
              </a:rPr>
              <a:t>современных</a:t>
            </a:r>
            <a:r>
              <a:rPr sz="1500" dirty="0">
                <a:solidFill>
                  <a:srgbClr val="0F1115"/>
                </a:solidFill>
                <a:latin typeface="Arial"/>
              </a:rPr>
              <a:t> </a:t>
            </a:r>
            <a:r>
              <a:rPr sz="1500" dirty="0" err="1">
                <a:solidFill>
                  <a:srgbClr val="0F1115"/>
                </a:solidFill>
                <a:latin typeface="Arial"/>
              </a:rPr>
              <a:t>технологий</a:t>
            </a:r>
            <a:r>
              <a:rPr sz="1500" dirty="0">
                <a:solidFill>
                  <a:srgbClr val="0F1115"/>
                </a:solidFill>
                <a:latin typeface="Arial"/>
              </a:rPr>
              <a:t> </a:t>
            </a:r>
            <a:r>
              <a:rPr sz="1500" dirty="0" err="1">
                <a:solidFill>
                  <a:srgbClr val="0F1115"/>
                </a:solidFill>
                <a:latin typeface="Arial"/>
              </a:rPr>
              <a:t>посадки</a:t>
            </a:r>
            <a:r>
              <a:rPr sz="1500" dirty="0">
                <a:solidFill>
                  <a:srgbClr val="0F1115"/>
                </a:solidFill>
                <a:latin typeface="Arial"/>
              </a:rPr>
              <a:t>. 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757EE9BA-45C7-4EBD-B3C2-0AE72A931B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5D86B3D-1954-49C4-A5D9-3929D2890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9AC7E1-1093-42AF-A02C-B80C11E1E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1957" y="5548319"/>
            <a:ext cx="1012024" cy="11705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vg155c092e-ad97-46fc-9519-8211a49a2f8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5" y="0"/>
            <a:ext cx="428625" cy="2114550"/>
          </a:xfrm>
          <a:prstGeom prst="rect">
            <a:avLst/>
          </a:prstGeom>
        </p:spPr>
      </p:pic>
      <p:pic>
        <p:nvPicPr>
          <p:cNvPr id="3" name="Picture 2" descr="svg1e6a9974-c4e2-48cd-8d9c-5ea805359bf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4805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096000" y="-47625"/>
            <a:ext cx="5267325" cy="1581150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dirty="0"/>
              <a:t> </a:t>
            </a:r>
          </a:p>
          <a:p>
            <a:pPr algn="ctr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700" dirty="0">
                <a:solidFill>
                  <a:srgbClr val="000000"/>
                </a:solidFill>
                <a:latin typeface="Georgia"/>
              </a:rPr>
              <a:t>Команда участников</a:t>
            </a:r>
            <a:endParaRPr sz="27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3678" y="1533526"/>
            <a:ext cx="3790122" cy="2432188"/>
          </a:xfrm>
          <a:prstGeom prst="roundRect">
            <a:avLst>
              <a:gd name="adj" fmla="val 0"/>
            </a:avLst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000" dirty="0">
                <a:solidFill>
                  <a:srgbClr val="0F1115"/>
                </a:solidFill>
                <a:latin typeface="Arial"/>
              </a:rPr>
              <a:t>Администрация города</a:t>
            </a:r>
          </a:p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000" dirty="0">
                <a:solidFill>
                  <a:srgbClr val="0F1115"/>
                </a:solidFill>
                <a:latin typeface="Arial"/>
              </a:rPr>
              <a:t>Партнёры</a:t>
            </a:r>
          </a:p>
          <a:p>
            <a:pPr algn="l">
              <a:lnSpc>
                <a:spcPct val="122000"/>
              </a:lnSpc>
              <a:spcAft>
                <a:spcPts val="500"/>
              </a:spcAft>
              <a:defRPr sz="1200">
                <a:solidFill>
                  <a:srgbClr val="212529"/>
                </a:solidFill>
              </a:defRPr>
            </a:pPr>
            <a:r>
              <a:rPr lang="ru-RU" sz="2000" dirty="0">
                <a:solidFill>
                  <a:srgbClr val="0F1115"/>
                </a:solidFill>
                <a:latin typeface="Arial"/>
              </a:rPr>
              <a:t>Неравнодушные жители </a:t>
            </a:r>
            <a:endParaRPr sz="2000" dirty="0">
              <a:solidFill>
                <a:srgbClr val="0F1115"/>
              </a:solidFill>
              <a:latin typeface="Arial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757EE9BA-45C7-4EBD-B3C2-0AE72A931B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B81A12-770A-4757-A9A6-16DF025DB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3536"/>
            <a:ext cx="7394947" cy="49309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71AA30-73C0-4C72-9759-95AD54BD1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7313" y="5518502"/>
            <a:ext cx="1012024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76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vg1e6a9974-c4e2-48cd-8d9c-5ea805359bf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0" y="0"/>
            <a:ext cx="3448050" cy="6858000"/>
          </a:xfrm>
          <a:prstGeom prst="rect">
            <a:avLst/>
          </a:prstGeom>
        </p:spPr>
      </p:pic>
      <p:pic>
        <p:nvPicPr>
          <p:cNvPr id="5" name="Picture 4" descr="svg155c092e-ad97-46fc-9519-8211a49a2f8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625" cy="21145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B6CFB4-C9D2-45E4-B685-8D83ECC19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821" y="0"/>
            <a:ext cx="948749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986A90-9D7D-45CE-B9EC-B2CEF0D1D0C4}"/>
              </a:ext>
            </a:extLst>
          </p:cNvPr>
          <p:cNvSpPr txBox="1"/>
          <p:nvPr/>
        </p:nvSpPr>
        <p:spPr>
          <a:xfrm>
            <a:off x="9730409" y="646043"/>
            <a:ext cx="2156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Лес Ершовского водозабора</a:t>
            </a:r>
            <a:br>
              <a:rPr lang="ru-RU" dirty="0"/>
            </a:br>
            <a:r>
              <a:rPr lang="ru-RU" dirty="0"/>
              <a:t>5000 саженцев</a:t>
            </a:r>
          </a:p>
          <a:p>
            <a:r>
              <a:rPr lang="ru-RU" dirty="0"/>
              <a:t>Ок.3500 человек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6F017D-1C89-4595-B8EB-BAD3513F7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0017" y="5528440"/>
            <a:ext cx="1012024" cy="11705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488</Words>
  <Application>Microsoft Office PowerPoint</Application>
  <PresentationFormat>Произвольный</PresentationFormat>
  <Paragraphs>65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Georgia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>generated using python-pptx</dc:description>
  <cp:lastModifiedBy>ППЖ БФ</cp:lastModifiedBy>
  <cp:revision>14</cp:revision>
  <dcterms:created xsi:type="dcterms:W3CDTF">2013-01-27T09:14:16Z</dcterms:created>
  <dcterms:modified xsi:type="dcterms:W3CDTF">2026-05-04T10:45:21Z</dcterms:modified>
  <cp:category/>
</cp:coreProperties>
</file>