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906000" cy="6858000" type="A4"/>
  <p:notesSz cx="7104063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380" y="-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12" Type="http://schemas.openxmlformats.org/officeDocument/2006/relationships/image" Target="../media/image4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svg"/><Relationship Id="rId11" Type="http://schemas.openxmlformats.org/officeDocument/2006/relationships/image" Target="../media/image9.png"/><Relationship Id="rId10" Type="http://schemas.openxmlformats.org/officeDocument/2006/relationships/image" Target="../media/image25.sv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67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24598"/>
              </p:ext>
            </p:extLst>
          </p:nvPr>
        </p:nvGraphicFramePr>
        <p:xfrm>
          <a:off x="-1" y="0"/>
          <a:ext cx="9906000" cy="6867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2000"/>
                <a:gridCol w="3302000"/>
                <a:gridCol w="3302000"/>
              </a:tblGrid>
              <a:tr h="68670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041232" y="2321585"/>
            <a:ext cx="2448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задолженность: что изменится с 1 ноября 2025 года?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5208" y="4151982"/>
            <a:ext cx="28803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Узнайте о новом бесспорном порядке взыскания налоговой задолженности физических лиц</a:t>
            </a:r>
            <a:endParaRPr lang="ru-RU" sz="1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306" y="1065249"/>
            <a:ext cx="1116123" cy="1067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6" descr="C:\Users\3852-00-034\Downloads\IMG_6775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2276872"/>
            <a:ext cx="12573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C:\Users\3852-00-034\Downloads\IMG_6774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8150" y="4690591"/>
            <a:ext cx="14097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hape 1"/>
          <p:cNvSpPr/>
          <p:nvPr/>
        </p:nvSpPr>
        <p:spPr>
          <a:xfrm>
            <a:off x="3656856" y="480899"/>
            <a:ext cx="2592288" cy="715853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14" name="TextBox 13"/>
          <p:cNvSpPr txBox="1"/>
          <p:nvPr/>
        </p:nvSpPr>
        <p:spPr>
          <a:xfrm>
            <a:off x="3656856" y="458088"/>
            <a:ext cx="25922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Хочешь видеть актуальные новости? Подписывайся на нас в социальных сетях!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86124" y="1597229"/>
            <a:ext cx="3333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ВКонтакте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86123" y="4050191"/>
            <a:ext cx="3333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Одноклассники</a:t>
            </a: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Shape 1"/>
          <p:cNvSpPr/>
          <p:nvPr/>
        </p:nvSpPr>
        <p:spPr>
          <a:xfrm>
            <a:off x="200472" y="480899"/>
            <a:ext cx="2880320" cy="1116330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21" name="TextBox 20"/>
          <p:cNvSpPr txBox="1"/>
          <p:nvPr/>
        </p:nvSpPr>
        <p:spPr>
          <a:xfrm>
            <a:off x="348410" y="500455"/>
            <a:ext cx="25922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аспекты 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введения бесспорного порядка взыскания для граждан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200472" y="2009867"/>
            <a:ext cx="2880320" cy="105909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«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меньше затрат» по уплате судебной госпошлины и исполнительского сбора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к сумме долга;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200472" y="3124075"/>
            <a:ext cx="2880319" cy="592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упрощение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обжалования (сервисы ФНС России, ЕПГУ);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200471" y="3916163"/>
            <a:ext cx="2880319" cy="592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возможность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судебной защиты если не согласен с долгом;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200472" y="4852267"/>
            <a:ext cx="2880320" cy="59295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порный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долг исключается из сальдо ЕНС.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">
            <a:extLst>
              <a:ext uri="{FF2B5EF4-FFF2-40B4-BE49-F238E27FC236}">
                <a16:creationId xmlns:a16="http://schemas.microsoft.com/office/drawing/2014/main" xmlns="" id="{B08D8818-AF91-4BD6-BBAA-548CDE7553C7}"/>
              </a:ext>
            </a:extLst>
          </p:cNvPr>
          <p:cNvSpPr/>
          <p:nvPr/>
        </p:nvSpPr>
        <p:spPr>
          <a:xfrm>
            <a:off x="3617910" y="2013929"/>
            <a:ext cx="381911" cy="397064"/>
          </a:xfrm>
          <a:prstGeom prst="roundRect">
            <a:avLst>
              <a:gd name="adj" fmla="val 18670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867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149045"/>
              </p:ext>
            </p:extLst>
          </p:nvPr>
        </p:nvGraphicFramePr>
        <p:xfrm>
          <a:off x="-1" y="0"/>
          <a:ext cx="9906000" cy="6867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2000"/>
                <a:gridCol w="3302000"/>
                <a:gridCol w="3302000"/>
              </a:tblGrid>
              <a:tr h="6867090"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Shape 1"/>
          <p:cNvSpPr/>
          <p:nvPr/>
        </p:nvSpPr>
        <p:spPr>
          <a:xfrm>
            <a:off x="416496" y="332656"/>
            <a:ext cx="2592288" cy="2462213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18" name="TextBox 17"/>
          <p:cNvSpPr txBox="1"/>
          <p:nvPr/>
        </p:nvSpPr>
        <p:spPr>
          <a:xfrm>
            <a:off x="416496" y="332656"/>
            <a:ext cx="259228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31.07.2025 №287-ФЗ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Взыскание налоговой задолженности с физического лица – не индивидуального предпринимателя и физических лиц – бывших индивидуальных предпринимателей в бесспорном порядке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обращения в суд.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6496" y="2906360"/>
            <a:ext cx="25922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каких сумм применяется внесудебный порядок?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Shape 1"/>
          <p:cNvSpPr/>
          <p:nvPr/>
        </p:nvSpPr>
        <p:spPr>
          <a:xfrm>
            <a:off x="416496" y="3724189"/>
            <a:ext cx="2592288" cy="507961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22" name="TextBox 21"/>
          <p:cNvSpPr txBox="1"/>
          <p:nvPr/>
        </p:nvSpPr>
        <p:spPr>
          <a:xfrm>
            <a:off x="873768" y="372419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 исчисленные физическим лицом: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6496" y="4341741"/>
            <a:ext cx="2592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декларации, налог на профессиональный доход</a:t>
            </a:r>
            <a:endParaRPr lang="ru-RU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Shape 1"/>
          <p:cNvSpPr/>
          <p:nvPr/>
        </p:nvSpPr>
        <p:spPr>
          <a:xfrm>
            <a:off x="416496" y="4941168"/>
            <a:ext cx="2592288" cy="461666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26" name="TextBox 25"/>
          <p:cNvSpPr txBox="1"/>
          <p:nvPr/>
        </p:nvSpPr>
        <p:spPr>
          <a:xfrm>
            <a:off x="416496" y="5445224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Tx/>
              <a:buChar char="-"/>
            </a:pPr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начисленные на имущественный, земельный и транспортный налог; </a:t>
            </a:r>
          </a:p>
          <a:p>
            <a:pPr marL="171450" indent="-171450" algn="ctr">
              <a:buFontTx/>
              <a:buChar char="-"/>
            </a:pPr>
            <a:endParaRPr lang="en-US" sz="12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начисленные по мероприятиям налогового контроля</a:t>
            </a:r>
            <a:endParaRPr lang="ru-RU" sz="1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73768" y="4941168"/>
            <a:ext cx="23060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Начисленные налоговым органом: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Shape 3"/>
          <p:cNvSpPr/>
          <p:nvPr/>
        </p:nvSpPr>
        <p:spPr>
          <a:xfrm>
            <a:off x="454927" y="3778542"/>
            <a:ext cx="407313" cy="407313"/>
          </a:xfrm>
          <a:prstGeom prst="roundRect">
            <a:avLst>
              <a:gd name="adj" fmla="val 6667"/>
            </a:avLst>
          </a:prstGeom>
          <a:solidFill>
            <a:schemeClr val="tx2">
              <a:lumMod val="20000"/>
              <a:lumOff val="80000"/>
            </a:schemeClr>
          </a:solidFill>
          <a:ln/>
        </p:spPr>
      </p:sp>
      <p:pic>
        <p:nvPicPr>
          <p:cNvPr id="29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402" y="3835915"/>
            <a:ext cx="232362" cy="290507"/>
          </a:xfrm>
          <a:prstGeom prst="rect">
            <a:avLst/>
          </a:prstGeom>
        </p:spPr>
      </p:pic>
      <p:sp>
        <p:nvSpPr>
          <p:cNvPr id="31" name="Shape 3"/>
          <p:cNvSpPr/>
          <p:nvPr/>
        </p:nvSpPr>
        <p:spPr>
          <a:xfrm>
            <a:off x="444995" y="4968344"/>
            <a:ext cx="407313" cy="407313"/>
          </a:xfrm>
          <a:prstGeom prst="roundRect">
            <a:avLst>
              <a:gd name="adj" fmla="val 6667"/>
            </a:avLst>
          </a:prstGeom>
          <a:solidFill>
            <a:schemeClr val="tx2">
              <a:lumMod val="20000"/>
              <a:lumOff val="80000"/>
            </a:schemeClr>
          </a:solidFill>
          <a:ln/>
        </p:spPr>
      </p:sp>
      <p:pic>
        <p:nvPicPr>
          <p:cNvPr id="32" name="Рисунок 31" descr="Весы правосудия">
            <a:extLst>
              <a:ext uri="{FF2B5EF4-FFF2-40B4-BE49-F238E27FC236}">
                <a16:creationId xmlns:a16="http://schemas.microsoft.com/office/drawing/2014/main" xmlns="" id="{E8D01E54-96F5-41DB-B38A-4869531AAF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66777" y="4968344"/>
            <a:ext cx="363747" cy="363747"/>
          </a:xfrm>
          <a:prstGeom prst="rect">
            <a:avLst/>
          </a:prstGeom>
        </p:spPr>
      </p:pic>
      <p:sp>
        <p:nvSpPr>
          <p:cNvPr id="36" name="Shape 1"/>
          <p:cNvSpPr/>
          <p:nvPr/>
        </p:nvSpPr>
        <p:spPr>
          <a:xfrm>
            <a:off x="3396196" y="332894"/>
            <a:ext cx="3113607" cy="1578961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37" name="TextBox 36"/>
          <p:cNvSpPr txBox="1"/>
          <p:nvPr/>
        </p:nvSpPr>
        <p:spPr>
          <a:xfrm>
            <a:off x="3387188" y="460654"/>
            <a:ext cx="312261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 получат информационные сообщения по задолженности, образовавшейся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1 ноября 2025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3976085" y="2067564"/>
            <a:ext cx="3149601" cy="3970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личный кабинет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ФНС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3976086" y="2492896"/>
            <a:ext cx="3149601" cy="3696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Госуслуги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Заголовок 2">
            <a:extLst>
              <a:ext uri="{FF2B5EF4-FFF2-40B4-BE49-F238E27FC236}">
                <a16:creationId xmlns="" xmlns:a16="http://schemas.microsoft.com/office/drawing/2014/main" id="{3BE006A3-5AB9-F7FE-317A-ABF24D24AB41}"/>
              </a:ext>
            </a:extLst>
          </p:cNvPr>
          <p:cNvSpPr txBox="1">
            <a:spLocks/>
          </p:cNvSpPr>
          <p:nvPr/>
        </p:nvSpPr>
        <p:spPr>
          <a:xfrm>
            <a:off x="4019794" y="2927838"/>
            <a:ext cx="3149601" cy="37444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почте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xmlns="" id="{2C249128-4E10-4777-9C75-B02D834654BA}"/>
              </a:ext>
            </a:extLst>
          </p:cNvPr>
          <p:cNvGrpSpPr/>
          <p:nvPr/>
        </p:nvGrpSpPr>
        <p:grpSpPr>
          <a:xfrm>
            <a:off x="3582397" y="2492896"/>
            <a:ext cx="348601" cy="382215"/>
            <a:chOff x="699786" y="1396983"/>
            <a:chExt cx="446484" cy="446484"/>
          </a:xfrm>
        </p:grpSpPr>
        <p:sp>
          <p:nvSpPr>
            <p:cNvPr id="42" name="Shape 1"/>
            <p:cNvSpPr/>
            <p:nvPr/>
          </p:nvSpPr>
          <p:spPr>
            <a:xfrm>
              <a:off x="699786" y="1396983"/>
              <a:ext cx="446484" cy="446484"/>
            </a:xfrm>
            <a:prstGeom prst="roundRect">
              <a:avLst>
                <a:gd name="adj" fmla="val 18670"/>
              </a:avLst>
            </a:prstGeom>
            <a:solidFill>
              <a:srgbClr val="DADBF1"/>
            </a:solidFill>
            <a:ln w="7620">
              <a:solidFill>
                <a:srgbClr val="C0C1D7"/>
              </a:solidFill>
              <a:prstDash val="solid"/>
            </a:ln>
          </p:spPr>
        </p:sp>
        <p:pic>
          <p:nvPicPr>
            <p:cNvPr id="43" name="Рисунок 42" descr="Документ">
              <a:extLst>
                <a:ext uri="{FF2B5EF4-FFF2-40B4-BE49-F238E27FC236}">
                  <a16:creationId xmlns:a16="http://schemas.microsoft.com/office/drawing/2014/main" xmlns="" id="{9593CA28-5EC7-4EFC-B68D-A2B076FE28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xmlns="" r:embed="rId8"/>
                </a:ext>
              </a:extLst>
            </a:blip>
            <a:stretch>
              <a:fillRect/>
            </a:stretch>
          </p:blipFill>
          <p:spPr>
            <a:xfrm>
              <a:off x="744830" y="1430365"/>
              <a:ext cx="379719" cy="379719"/>
            </a:xfrm>
            <a:prstGeom prst="rect">
              <a:avLst/>
            </a:prstGeom>
          </p:spPr>
        </p:pic>
      </p:grpSp>
      <p:sp>
        <p:nvSpPr>
          <p:cNvPr id="49" name="Shape 4">
            <a:extLst>
              <a:ext uri="{FF2B5EF4-FFF2-40B4-BE49-F238E27FC236}">
                <a16:creationId xmlns:a16="http://schemas.microsoft.com/office/drawing/2014/main" xmlns="" id="{B08D8818-AF91-4BD6-BBAA-548CDE7553C7}"/>
              </a:ext>
            </a:extLst>
          </p:cNvPr>
          <p:cNvSpPr/>
          <p:nvPr/>
        </p:nvSpPr>
        <p:spPr>
          <a:xfrm>
            <a:off x="3579652" y="2078052"/>
            <a:ext cx="351346" cy="341169"/>
          </a:xfrm>
          <a:prstGeom prst="roundRect">
            <a:avLst>
              <a:gd name="adj" fmla="val 18670"/>
            </a:avLst>
          </a:prstGeom>
          <a:solidFill>
            <a:srgbClr val="DADBF1"/>
          </a:solidFill>
          <a:ln w="7620">
            <a:solidFill>
              <a:srgbClr val="C0C1D7"/>
            </a:solidFill>
            <a:prstDash val="solid"/>
          </a:ln>
        </p:spPr>
      </p: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xmlns="" id="{975FE985-3126-4C9F-8E99-66365B94A2B2}"/>
              </a:ext>
            </a:extLst>
          </p:cNvPr>
          <p:cNvGrpSpPr/>
          <p:nvPr/>
        </p:nvGrpSpPr>
        <p:grpSpPr>
          <a:xfrm>
            <a:off x="3590129" y="2935520"/>
            <a:ext cx="351346" cy="357146"/>
            <a:chOff x="718483" y="4665820"/>
            <a:chExt cx="446484" cy="446484"/>
          </a:xfrm>
        </p:grpSpPr>
        <p:sp>
          <p:nvSpPr>
            <p:cNvPr id="46" name="Shape 4"/>
            <p:cNvSpPr/>
            <p:nvPr/>
          </p:nvSpPr>
          <p:spPr>
            <a:xfrm>
              <a:off x="718483" y="4665820"/>
              <a:ext cx="446484" cy="446484"/>
            </a:xfrm>
            <a:prstGeom prst="roundRect">
              <a:avLst>
                <a:gd name="adj" fmla="val 18670"/>
              </a:avLst>
            </a:prstGeom>
            <a:solidFill>
              <a:srgbClr val="DADBF1"/>
            </a:solidFill>
            <a:ln w="7620">
              <a:solidFill>
                <a:srgbClr val="C0C1D7"/>
              </a:solidFill>
              <a:prstDash val="solid"/>
            </a:ln>
          </p:spPr>
        </p:sp>
        <p:pic>
          <p:nvPicPr>
            <p:cNvPr id="47" name="Рисунок 46" descr="Сетевая диаграмма">
              <a:extLst>
                <a:ext uri="{FF2B5EF4-FFF2-40B4-BE49-F238E27FC236}">
                  <a16:creationId xmlns:a16="http://schemas.microsoft.com/office/drawing/2014/main" xmlns="" id="{479679AE-B8FA-4344-BBF1-30487EFB68A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xmlns="" r:embed="rId10"/>
                </a:ext>
              </a:extLst>
            </a:blip>
            <a:stretch>
              <a:fillRect/>
            </a:stretch>
          </p:blipFill>
          <p:spPr>
            <a:xfrm>
              <a:off x="758796" y="4691011"/>
              <a:ext cx="396102" cy="396102"/>
            </a:xfrm>
            <a:prstGeom prst="rect">
              <a:avLst/>
            </a:prstGeom>
          </p:spPr>
        </p:pic>
      </p:grpSp>
      <p:pic>
        <p:nvPicPr>
          <p:cNvPr id="44" name="Рисунок 43" descr="Шестеренки">
            <a:extLst>
              <a:ext uri="{FF2B5EF4-FFF2-40B4-BE49-F238E27FC236}">
                <a16:creationId xmlns:a16="http://schemas.microsoft.com/office/drawing/2014/main" xmlns="" id="{7D54B1F5-2C04-422F-9DF5-112209CCED0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582397" y="2073393"/>
            <a:ext cx="348601" cy="348601"/>
          </a:xfrm>
          <a:prstGeom prst="rect">
            <a:avLst/>
          </a:prstGeom>
        </p:spPr>
      </p:pic>
      <p:sp>
        <p:nvSpPr>
          <p:cNvPr id="50" name="Shape 1"/>
          <p:cNvSpPr/>
          <p:nvPr/>
        </p:nvSpPr>
        <p:spPr>
          <a:xfrm>
            <a:off x="6969224" y="962144"/>
            <a:ext cx="2520280" cy="738664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51" name="TextBox 50"/>
          <p:cNvSpPr txBox="1"/>
          <p:nvPr/>
        </p:nvSpPr>
        <p:spPr>
          <a:xfrm>
            <a:off x="6875852" y="962144"/>
            <a:ext cx="26872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течении 30 дней у физического лица есть право подать возражение: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59360" y="1987026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заявление о перерасчете налога; 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969224" y="2564904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жалобу в вышестоящий налоговый орган:</a:t>
            </a:r>
            <a:endParaRPr lang="ru-RU" sz="1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Стрелка вниз 53"/>
          <p:cNvSpPr/>
          <p:nvPr/>
        </p:nvSpPr>
        <p:spPr>
          <a:xfrm>
            <a:off x="8049344" y="3288526"/>
            <a:ext cx="414046" cy="1053215"/>
          </a:xfrm>
          <a:prstGeom prst="down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углом вверх 3"/>
          <p:cNvSpPr/>
          <p:nvPr/>
        </p:nvSpPr>
        <p:spPr>
          <a:xfrm rot="10800000">
            <a:off x="4736975" y="3577557"/>
            <a:ext cx="3463047" cy="764183"/>
          </a:xfrm>
          <a:prstGeom prst="bentUp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Shape 1"/>
          <p:cNvSpPr/>
          <p:nvPr/>
        </p:nvSpPr>
        <p:spPr>
          <a:xfrm>
            <a:off x="3440832" y="4509120"/>
            <a:ext cx="2961207" cy="2016224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56" name="Shape 1"/>
          <p:cNvSpPr/>
          <p:nvPr/>
        </p:nvSpPr>
        <p:spPr>
          <a:xfrm>
            <a:off x="6738896" y="4509120"/>
            <a:ext cx="2961207" cy="1154449"/>
          </a:xfrm>
          <a:prstGeom prst="roundRect">
            <a:avLst>
              <a:gd name="adj" fmla="val 5641"/>
            </a:avLst>
          </a:prstGeom>
          <a:solidFill>
            <a:srgbClr val="003180"/>
          </a:solidFill>
          <a:ln w="7620">
            <a:solidFill>
              <a:srgbClr val="194A99"/>
            </a:solidFill>
            <a:prstDash val="solid"/>
          </a:ln>
        </p:spPr>
      </p:sp>
      <p:sp>
        <p:nvSpPr>
          <p:cNvPr id="57" name="TextBox 56"/>
          <p:cNvSpPr txBox="1"/>
          <p:nvPr/>
        </p:nvSpPr>
        <p:spPr>
          <a:xfrm>
            <a:off x="3464383" y="4494019"/>
            <a:ext cx="29772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отсутствия возражения: </a:t>
            </a:r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орган (ФНС) спишет сумму долга со всех счетов налогоплательщика, приостановит операции по счетам на основании ст. 76 Налогового кодекса. При нехватке (недостаточности) денежных средств, налоговый орган вправе обратиться в ФССП.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6740747" y="4494018"/>
            <a:ext cx="29772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наличия возражения: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долга исключает сальдо из единого налогового счета налогоплательщика и взыскание проводится в судебном порядке.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4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276</Words>
  <Application>Microsoft Office PowerPoint</Application>
  <PresentationFormat>Лист A4 (210x297 мм)</PresentationFormat>
  <Paragraphs>29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Марченко Михаил Сергеевич</dc:creator>
  <cp:lastModifiedBy>Марченко Михаил Сергеевич</cp:lastModifiedBy>
  <cp:revision>17</cp:revision>
  <cp:lastPrinted>2025-09-01T06:03:41Z</cp:lastPrinted>
  <dcterms:created xsi:type="dcterms:W3CDTF">2025-09-01T01:59:12Z</dcterms:created>
  <dcterms:modified xsi:type="dcterms:W3CDTF">2025-09-01T06:09:54Z</dcterms:modified>
</cp:coreProperties>
</file>