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315" r:id="rId3"/>
    <p:sldId id="307" r:id="rId4"/>
    <p:sldId id="320" r:id="rId5"/>
    <p:sldId id="338" r:id="rId6"/>
    <p:sldId id="321" r:id="rId7"/>
    <p:sldId id="322" r:id="rId8"/>
    <p:sldId id="323" r:id="rId9"/>
    <p:sldId id="328" r:id="rId10"/>
    <p:sldId id="324" r:id="rId11"/>
    <p:sldId id="325" r:id="rId12"/>
    <p:sldId id="326" r:id="rId13"/>
    <p:sldId id="327" r:id="rId14"/>
    <p:sldId id="329" r:id="rId15"/>
    <p:sldId id="330" r:id="rId16"/>
    <p:sldId id="339" r:id="rId17"/>
    <p:sldId id="340" r:id="rId18"/>
    <p:sldId id="341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09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556A5B2-365A-4037-B8F3-0A7B233ED2A9}">
          <p14:sldIdLst>
            <p14:sldId id="261"/>
            <p14:sldId id="315"/>
            <p14:sldId id="307"/>
            <p14:sldId id="320"/>
            <p14:sldId id="338"/>
            <p14:sldId id="321"/>
            <p14:sldId id="322"/>
            <p14:sldId id="323"/>
            <p14:sldId id="328"/>
            <p14:sldId id="324"/>
            <p14:sldId id="325"/>
            <p14:sldId id="326"/>
            <p14:sldId id="327"/>
            <p14:sldId id="329"/>
            <p14:sldId id="330"/>
            <p14:sldId id="339"/>
            <p14:sldId id="340"/>
            <p14:sldId id="341"/>
            <p14:sldId id="331"/>
            <p14:sldId id="332"/>
            <p14:sldId id="333"/>
            <p14:sldId id="334"/>
            <p14:sldId id="335"/>
            <p14:sldId id="336"/>
            <p14:sldId id="337"/>
            <p14:sldId id="309"/>
          </p14:sldIdLst>
        </p14:section>
        <p14:section name="Раздел без заголовка" id="{0F260F41-7116-4182-B623-61005F45024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833"/>
    <a:srgbClr val="FECC00"/>
    <a:srgbClr val="965099"/>
    <a:srgbClr val="80C700"/>
    <a:srgbClr val="A347BD"/>
    <a:srgbClr val="D2FF81"/>
    <a:srgbClr val="E6BA00"/>
    <a:srgbClr val="FFD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840" autoAdjust="0"/>
  </p:normalViewPr>
  <p:slideViewPr>
    <p:cSldViewPr snapToGrid="0">
      <p:cViewPr varScale="1">
        <p:scale>
          <a:sx n="105" d="100"/>
          <a:sy n="10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A11-6C88-487A-ACFD-0A989124763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0AFC-07F6-4533-83E0-C5FBE11AB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82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A11-6C88-487A-ACFD-0A989124763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0AFC-07F6-4533-83E0-C5FBE11AB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87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A11-6C88-487A-ACFD-0A989124763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0AFC-07F6-4533-83E0-C5FBE11AB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621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A11-6C88-487A-ACFD-0A989124763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0AFC-07F6-4533-83E0-C5FBE11AB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3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A11-6C88-487A-ACFD-0A989124763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0AFC-07F6-4533-83E0-C5FBE11AB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77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A11-6C88-487A-ACFD-0A989124763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0AFC-07F6-4533-83E0-C5FBE11AB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82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A11-6C88-487A-ACFD-0A989124763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0AFC-07F6-4533-83E0-C5FBE11AB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39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A11-6C88-487A-ACFD-0A989124763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0AFC-07F6-4533-83E0-C5FBE11AB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9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A11-6C88-487A-ACFD-0A989124763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0AFC-07F6-4533-83E0-C5FBE11AB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A11-6C88-487A-ACFD-0A989124763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0AFC-07F6-4533-83E0-C5FBE11AB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97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A11-6C88-487A-ACFD-0A989124763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0AFC-07F6-4533-83E0-C5FBE11AB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388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46A11-6C88-487A-ACFD-0A989124763C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C0AFC-07F6-4533-83E0-C5FBE11AB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28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re.fabrika@yandex.ru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mailto:ppj2012@mail.ru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hyperlink" Target="https://vk.com/away.php?to=https://t.me/podari_planete&amp;utf=1" TargetMode="External"/><Relationship Id="rId7" Type="http://schemas.openxmlformats.org/officeDocument/2006/relationships/image" Target="../media/image40.jpeg"/><Relationship Id="rId12" Type="http://schemas.openxmlformats.org/officeDocument/2006/relationships/hyperlink" Target="https://kkirkutsk.ru/" TargetMode="External"/><Relationship Id="rId17" Type="http://schemas.openxmlformats.org/officeDocument/2006/relationships/image" Target="../media/image46.png"/><Relationship Id="rId2" Type="http://schemas.openxmlformats.org/officeDocument/2006/relationships/hyperlink" Target="https://vk.com/podari_planete?from=groups" TargetMode="External"/><Relationship Id="rId16" Type="http://schemas.openxmlformats.org/officeDocument/2006/relationships/hyperlink" Target="https://burkhan-project.ru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hyperlink" Target="https://znak-eko.ru/" TargetMode="External"/><Relationship Id="rId15" Type="http://schemas.openxmlformats.org/officeDocument/2006/relationships/image" Target="../media/image45.png"/><Relationship Id="rId10" Type="http://schemas.openxmlformats.org/officeDocument/2006/relationships/hyperlink" Target="https://p-p-j.ru/" TargetMode="External"/><Relationship Id="rId4" Type="http://schemas.openxmlformats.org/officeDocument/2006/relationships/hyperlink" Target="https://ok.ru/for.planet" TargetMode="External"/><Relationship Id="rId9" Type="http://schemas.openxmlformats.org/officeDocument/2006/relationships/image" Target="../media/image42.jpeg"/><Relationship Id="rId14" Type="http://schemas.openxmlformats.org/officeDocument/2006/relationships/hyperlink" Target="https://greencongress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69" y="2726788"/>
            <a:ext cx="1877572" cy="21336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66" y="986376"/>
            <a:ext cx="1877572" cy="21336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63" y="2726788"/>
            <a:ext cx="1880620" cy="2133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6" t="7482" r="53179" b="66252"/>
          <a:stretch/>
        </p:blipFill>
        <p:spPr>
          <a:xfrm>
            <a:off x="7223084" y="1186144"/>
            <a:ext cx="4149510" cy="3332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3" t="16451" r="53931" b="76418"/>
          <a:stretch/>
        </p:blipFill>
        <p:spPr>
          <a:xfrm>
            <a:off x="7223084" y="3745597"/>
            <a:ext cx="4291636" cy="9418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5" t="28666" r="47422" b="58934"/>
          <a:stretch/>
        </p:blipFill>
        <p:spPr>
          <a:xfrm>
            <a:off x="7223084" y="803135"/>
            <a:ext cx="3949693" cy="15444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20" y="803135"/>
            <a:ext cx="2033042" cy="23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47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4508" y="932687"/>
            <a:ext cx="11669268" cy="5801671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3504" y="94682"/>
            <a:ext cx="911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Определение фракций для сбора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722" y="2362980"/>
            <a:ext cx="22090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Макулатура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Металл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Стекло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Пластик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0034" y="2432928"/>
            <a:ext cx="2209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Батарейки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9982" y="2432928"/>
            <a:ext cx="31146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Пластиковые карты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Диски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Одноразовые бритвенные станки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Киндер-яйца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Блистеры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Пластиковые трубочки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Ручки, фломастеры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И т.д.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07040" y="2432928"/>
            <a:ext cx="26555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Одежда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Помощь для приютов для животных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916" y="1340309"/>
            <a:ext cx="2209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Black" panose="020B0A04020102020204" pitchFamily="34" charset="0"/>
              </a:rPr>
              <a:t>Основные виды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20034" y="1377080"/>
            <a:ext cx="2209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Black" panose="020B0A04020102020204" pitchFamily="34" charset="0"/>
              </a:rPr>
              <a:t>Опасные отходы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69152" y="1340308"/>
            <a:ext cx="2209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Black" panose="020B0A04020102020204" pitchFamily="34" charset="0"/>
              </a:rPr>
              <a:t>Сложный пластик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66835" y="1555751"/>
            <a:ext cx="2900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Дополнительно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744527" y="1458538"/>
            <a:ext cx="0" cy="4192326"/>
          </a:xfrm>
          <a:prstGeom prst="line">
            <a:avLst/>
          </a:prstGeom>
          <a:ln>
            <a:solidFill>
              <a:srgbClr val="78B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053143" y="1458538"/>
            <a:ext cx="0" cy="4192326"/>
          </a:xfrm>
          <a:prstGeom prst="line">
            <a:avLst/>
          </a:prstGeom>
          <a:ln>
            <a:solidFill>
              <a:srgbClr val="78B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078655" y="1377080"/>
            <a:ext cx="0" cy="4192326"/>
          </a:xfrm>
          <a:prstGeom prst="line">
            <a:avLst/>
          </a:prstGeom>
          <a:ln>
            <a:solidFill>
              <a:srgbClr val="78B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74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4508" y="822959"/>
            <a:ext cx="5817108" cy="5801671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2722" y="1320486"/>
            <a:ext cx="54406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Шаг 1.</a:t>
            </a:r>
            <a:r>
              <a:rPr lang="ru-RU" sz="2400" dirty="0"/>
              <a:t> Составляем предварительный перечень</a:t>
            </a:r>
          </a:p>
          <a:p>
            <a:endParaRPr lang="ru-RU" sz="2400" dirty="0"/>
          </a:p>
          <a:p>
            <a:r>
              <a:rPr lang="ru-RU" sz="2400" b="1" dirty="0"/>
              <a:t>Шаг 2.</a:t>
            </a:r>
            <a:r>
              <a:rPr lang="ru-RU" sz="2400" dirty="0"/>
              <a:t> Ищем подрядчиков, согласовываем с каждым перечень</a:t>
            </a:r>
          </a:p>
          <a:p>
            <a:endParaRPr lang="ru-RU" sz="2400" dirty="0"/>
          </a:p>
          <a:p>
            <a:r>
              <a:rPr lang="ru-RU" sz="2400" b="1" dirty="0"/>
              <a:t>Шаг 3.</a:t>
            </a:r>
            <a:r>
              <a:rPr lang="ru-RU" sz="2400" dirty="0"/>
              <a:t> Продумываем логистику доставки до пунктов приёма</a:t>
            </a:r>
          </a:p>
          <a:p>
            <a:endParaRPr lang="ru-RU" sz="2400" dirty="0"/>
          </a:p>
          <a:p>
            <a:r>
              <a:rPr lang="ru-RU" sz="2400" b="1" dirty="0"/>
              <a:t>Шаг 4.</a:t>
            </a:r>
            <a:r>
              <a:rPr lang="ru-RU" sz="2400" dirty="0"/>
              <a:t> Формируем итоговый перечень: исключаем то, что не принимают или невозможно доставить до пункта приема/переработки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504" y="94682"/>
            <a:ext cx="911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Определение фракций для сбора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58" y="741013"/>
            <a:ext cx="3499455" cy="2317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232" y="1943029"/>
            <a:ext cx="3368040" cy="2230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830" y="4167635"/>
            <a:ext cx="3790188" cy="250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4680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15874" y="1536192"/>
            <a:ext cx="5817108" cy="5042718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04088" y="1961234"/>
            <a:ext cx="54406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err="1"/>
              <a:t>Экоцентры</a:t>
            </a:r>
            <a:r>
              <a:rPr lang="ru-RU" u="sng" dirty="0"/>
              <a:t> г. Иркутск:</a:t>
            </a:r>
          </a:p>
          <a:p>
            <a:pPr marL="285750" indent="-285750">
              <a:buFontTx/>
              <a:buChar char="-"/>
            </a:pPr>
            <a:r>
              <a:rPr lang="ru-RU" dirty="0"/>
              <a:t>«Добрые вещи» (89149480115)</a:t>
            </a:r>
          </a:p>
          <a:p>
            <a:pPr marL="285750" indent="-285750">
              <a:buFontTx/>
              <a:buChar char="-"/>
            </a:pPr>
            <a:r>
              <a:rPr lang="ru-RU" dirty="0"/>
              <a:t>«РЕ.ФАБРИКА» (</a:t>
            </a:r>
            <a:r>
              <a:rPr lang="en-US" dirty="0">
                <a:hlinkClick r:id="rId2"/>
              </a:rPr>
              <a:t>re.fabrika@yandex.ru</a:t>
            </a:r>
            <a:r>
              <a:rPr lang="ru-RU" dirty="0"/>
              <a:t>) </a:t>
            </a:r>
          </a:p>
          <a:p>
            <a:r>
              <a:rPr lang="ru-RU" dirty="0"/>
              <a:t>*Основные виды, батарейки, сложный пластик (полный список в их ресурсах, обязательно уточнять и согласовывать)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u="sng" dirty="0"/>
              <a:t>Региональные операторы по обращению с отходами:</a:t>
            </a:r>
          </a:p>
          <a:p>
            <a:pPr marL="285750" indent="-285750">
              <a:buFontTx/>
              <a:buChar char="-"/>
            </a:pPr>
            <a:r>
              <a:rPr lang="ru-RU" dirty="0"/>
              <a:t>ООО «РТ-НЭО Иркутск» – Зона Юг</a:t>
            </a:r>
          </a:p>
          <a:p>
            <a:pPr marL="285750" indent="-285750">
              <a:buFontTx/>
              <a:buChar char="-"/>
            </a:pPr>
            <a:r>
              <a:rPr lang="ru-RU" dirty="0"/>
              <a:t>ООО «Северный региональный оператор» – Зона Север</a:t>
            </a:r>
          </a:p>
          <a:p>
            <a:r>
              <a:rPr lang="ru-RU" dirty="0"/>
              <a:t>*Основные виды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r>
              <a:rPr lang="ru-RU" u="sng" dirty="0"/>
              <a:t>Частные пункты приема:</a:t>
            </a:r>
          </a:p>
          <a:p>
            <a:pPr marL="285750" indent="-285750">
              <a:buFontTx/>
              <a:buChar char="-"/>
            </a:pPr>
            <a:r>
              <a:rPr lang="ru-RU" dirty="0"/>
              <a:t>ИП </a:t>
            </a:r>
            <a:r>
              <a:rPr lang="ru-RU" dirty="0" err="1"/>
              <a:t>Юдаков</a:t>
            </a:r>
            <a:r>
              <a:rPr lang="ru-RU" dirty="0"/>
              <a:t> – г. Усть-Кут</a:t>
            </a:r>
          </a:p>
          <a:p>
            <a:r>
              <a:rPr lang="ru-RU" dirty="0"/>
              <a:t>*Основные виды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504" y="94682"/>
            <a:ext cx="911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Определение фракций для сбора.</a:t>
            </a:r>
          </a:p>
          <a:p>
            <a:r>
              <a:rPr lang="ru-RU" sz="3600" dirty="0">
                <a:latin typeface="Arial Black" panose="020B0A04020102020204" pitchFamily="34" charset="0"/>
              </a:rPr>
              <a:t>Пункты приёма.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648" t="5441" r="14310" b="5450"/>
          <a:stretch/>
        </p:blipFill>
        <p:spPr>
          <a:xfrm>
            <a:off x="6437376" y="793810"/>
            <a:ext cx="3674800" cy="30175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4725" t="13295" r="12570" b="5980"/>
          <a:stretch/>
        </p:blipFill>
        <p:spPr>
          <a:xfrm>
            <a:off x="7328698" y="3374136"/>
            <a:ext cx="4558502" cy="330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86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15874" y="1536192"/>
            <a:ext cx="5817108" cy="5042718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86384" y="2518668"/>
            <a:ext cx="544068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Региональные операторы по обращению с отходами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ОАО «РЖД»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Попутный транспорт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Оплата транспортных услуг</a:t>
            </a:r>
          </a:p>
          <a:p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504" y="94682"/>
            <a:ext cx="911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Определение фракций для сбора.</a:t>
            </a:r>
          </a:p>
          <a:p>
            <a:r>
              <a:rPr lang="ru-RU" sz="3600" dirty="0">
                <a:latin typeface="Arial Black" panose="020B0A04020102020204" pitchFamily="34" charset="0"/>
              </a:rPr>
              <a:t>Способы вывоза.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92" y="2080655"/>
            <a:ext cx="5309967" cy="3515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2730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15874" y="1536192"/>
            <a:ext cx="5817108" cy="5042718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86384" y="2518668"/>
            <a:ext cx="54406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Фракции для сбора с деталями (маркировка)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Правила сдачи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Адрес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Телефон для справок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Логотипы</a:t>
            </a:r>
          </a:p>
          <a:p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" y="398623"/>
            <a:ext cx="911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Формирование афиши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69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51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15874" y="1536192"/>
            <a:ext cx="5817108" cy="5042718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92302" y="1754384"/>
            <a:ext cx="5440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!!!! Использовать ВСЕ каналы донесения информации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336" y="167907"/>
            <a:ext cx="911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Информирование </a:t>
            </a:r>
          </a:p>
          <a:p>
            <a:r>
              <a:rPr lang="ru-RU" sz="3600" dirty="0">
                <a:latin typeface="Arial Black" panose="020B0A04020102020204" pitchFamily="34" charset="0"/>
              </a:rPr>
              <a:t>жителей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3816" y="2711420"/>
            <a:ext cx="544068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Социальные сети (собственные ресурсы, дружеские ресурсы, городские </a:t>
            </a:r>
            <a:r>
              <a:rPr lang="ru-RU" sz="2000" dirty="0" err="1"/>
              <a:t>паблики</a:t>
            </a:r>
            <a:r>
              <a:rPr lang="ru-RU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Телевидение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Газеты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Чаты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Расклейка афиш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Сайты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Анонсы на других мероприятиях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Официальные письма организациям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70" y="260406"/>
            <a:ext cx="4738878" cy="631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52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D2C46-434F-5F00-D771-4648722F7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B26813FF-FAAA-69AE-02CE-218325E75858}"/>
              </a:ext>
            </a:extLst>
          </p:cNvPr>
          <p:cNvSpPr/>
          <p:nvPr/>
        </p:nvSpPr>
        <p:spPr>
          <a:xfrm>
            <a:off x="515874" y="1536192"/>
            <a:ext cx="5817108" cy="5042718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98B1C2-3008-D1CD-EBC2-3078F4440DCE}"/>
              </a:ext>
            </a:extLst>
          </p:cNvPr>
          <p:cNvSpPr txBox="1"/>
          <p:nvPr/>
        </p:nvSpPr>
        <p:spPr>
          <a:xfrm>
            <a:off x="402336" y="167907"/>
            <a:ext cx="911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 Black" panose="020B0A04020102020204" pitchFamily="34" charset="0"/>
              </a:rPr>
              <a:t>График информирования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F9E06-08B3-E233-0188-E2EFE0E6A7A9}"/>
              </a:ext>
            </a:extLst>
          </p:cNvPr>
          <p:cNvSpPr txBox="1"/>
          <p:nvPr/>
        </p:nvSpPr>
        <p:spPr>
          <a:xfrm>
            <a:off x="655320" y="1849914"/>
            <a:ext cx="55351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За 1 месяц </a:t>
            </a:r>
            <a:r>
              <a:rPr lang="ru-RU" dirty="0"/>
              <a:t>— готовая афиша, первый пост в соцсетях (дата, место, основные фракции), релиз в СМИ, реклама на радио на весь месяц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За 3 недели </a:t>
            </a:r>
            <a:r>
              <a:rPr lang="ru-RU" dirty="0"/>
              <a:t>— рассылка по чатам, пабликам, по ТСЖ и старшим по домам, посты в соцсетях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За 2 недели </a:t>
            </a:r>
            <a:r>
              <a:rPr lang="ru-RU" dirty="0"/>
              <a:t>— рассылка в СМИ, расклейка афиш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За 1 неделю </a:t>
            </a:r>
            <a:r>
              <a:rPr lang="ru-RU" dirty="0"/>
              <a:t>— рассылка в СМИ, посты с частыми вопросами и ответами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За 3 дня </a:t>
            </a:r>
            <a:r>
              <a:rPr lang="ru-RU" dirty="0"/>
              <a:t>— напоминание (чистота вторсырья, адрес)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За 1 день </a:t>
            </a:r>
            <a:r>
              <a:rPr lang="ru-RU" dirty="0"/>
              <a:t>— финальный сигнал во всех каналах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СОЦСЕТИ: минимум 12 </a:t>
            </a:r>
            <a:r>
              <a:rPr lang="ru-RU" sz="2400" dirty="0" err="1">
                <a:solidFill>
                  <a:srgbClr val="FF0000"/>
                </a:solidFill>
              </a:rPr>
              <a:t>постов+афиша</a:t>
            </a:r>
            <a:r>
              <a:rPr lang="ru-RU" sz="2400" dirty="0">
                <a:solidFill>
                  <a:srgbClr val="FF0000"/>
                </a:solidFill>
              </a:rPr>
              <a:t> (3 поста в неделю × 4 недели)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4DA972-0E18-03D7-70DC-238D5AD03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1" r="24661"/>
          <a:stretch>
            <a:fillRect/>
          </a:stretch>
        </p:blipFill>
        <p:spPr>
          <a:xfrm>
            <a:off x="6729984" y="814238"/>
            <a:ext cx="5470561" cy="587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3848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8BB49-5F87-1215-8374-4F2F00DC4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8D0464D-8E5A-459F-F3CB-695735FABAAE}"/>
              </a:ext>
            </a:extLst>
          </p:cNvPr>
          <p:cNvSpPr/>
          <p:nvPr/>
        </p:nvSpPr>
        <p:spPr>
          <a:xfrm>
            <a:off x="515874" y="1289304"/>
            <a:ext cx="5817108" cy="5289606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FC171-EB19-831D-9465-2159DC19D38E}"/>
              </a:ext>
            </a:extLst>
          </p:cNvPr>
          <p:cNvSpPr txBox="1"/>
          <p:nvPr/>
        </p:nvSpPr>
        <p:spPr>
          <a:xfrm>
            <a:off x="402336" y="167907"/>
            <a:ext cx="911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Примерное содержание </a:t>
            </a:r>
          </a:p>
          <a:p>
            <a:r>
              <a:rPr lang="ru-RU" sz="3600" dirty="0">
                <a:latin typeface="Arial Black" panose="020B0A04020102020204" pitchFamily="34" charset="0"/>
              </a:rPr>
              <a:t>12 постов:</a:t>
            </a:r>
            <a:endParaRPr lang="ru-RU" sz="3600" b="1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0BFB5-48FB-A1C5-77F0-C65841BEE13E}"/>
              </a:ext>
            </a:extLst>
          </p:cNvPr>
          <p:cNvSpPr txBox="1"/>
          <p:nvPr/>
        </p:nvSpPr>
        <p:spPr>
          <a:xfrm>
            <a:off x="847344" y="1334781"/>
            <a:ext cx="55991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Анонс: дата, место, зачем это нужно</a:t>
            </a:r>
          </a:p>
          <a:p>
            <a:r>
              <a:rPr lang="ru-RU" dirty="0"/>
              <a:t>2. Какие фракции принимаем (основные виды)</a:t>
            </a:r>
          </a:p>
          <a:p>
            <a:r>
              <a:rPr lang="ru-RU" dirty="0"/>
              <a:t>3. Сложный пластик и опасные отходы</a:t>
            </a:r>
          </a:p>
          <a:p>
            <a:r>
              <a:rPr lang="ru-RU" dirty="0"/>
              <a:t>4. Правила: чистота, сухость, никаких пакетов с мусором</a:t>
            </a:r>
          </a:p>
          <a:p>
            <a:r>
              <a:rPr lang="ru-RU" dirty="0"/>
              <a:t>5. Куда поедет вторсырьё (пункты приёма, переработка)</a:t>
            </a:r>
          </a:p>
          <a:p>
            <a:r>
              <a:rPr lang="ru-RU" dirty="0"/>
              <a:t>6. Частые вопросы и ответы «Мыть или не мыть?»</a:t>
            </a:r>
          </a:p>
          <a:p>
            <a:r>
              <a:rPr lang="ru-RU" dirty="0"/>
              <a:t>7. Расшифровка маркировки «Что значат эти треугольники на упаковке?»</a:t>
            </a:r>
          </a:p>
          <a:p>
            <a:r>
              <a:rPr lang="ru-RU" dirty="0"/>
              <a:t>8. Интерактив-опрос «Что принесёте?»</a:t>
            </a:r>
          </a:p>
          <a:p>
            <a:r>
              <a:rPr lang="ru-RU" dirty="0"/>
              <a:t>9. «Кто нас поддерживает, и почему этому можно верить»</a:t>
            </a:r>
          </a:p>
          <a:p>
            <a:r>
              <a:rPr lang="ru-RU" dirty="0"/>
              <a:t>10. Поощрения для участников (сувениры, благодарности)</a:t>
            </a:r>
          </a:p>
          <a:p>
            <a:r>
              <a:rPr lang="ru-RU" dirty="0"/>
              <a:t>11. Фото/видео с прошлых акций (эмоции, результат)</a:t>
            </a:r>
          </a:p>
          <a:p>
            <a:r>
              <a:rPr lang="ru-RU" dirty="0"/>
              <a:t>12. Финальный пост-анонс накануне: время, адрес, последние напоминания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B8308-DCD5-36D2-42C3-A4F339C23763}"/>
              </a:ext>
            </a:extLst>
          </p:cNvPr>
          <p:cNvSpPr txBox="1"/>
          <p:nvPr/>
        </p:nvSpPr>
        <p:spPr>
          <a:xfrm>
            <a:off x="7075170" y="5824728"/>
            <a:ext cx="4738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СБОР ВОПРОСОВ ОТ ЖИТЕЛЕЙ — ПОСТОЯННО</a:t>
            </a:r>
          </a:p>
          <a:p>
            <a:r>
              <a:rPr lang="ru-RU" dirty="0">
                <a:solidFill>
                  <a:srgbClr val="FF0000"/>
                </a:solidFill>
              </a:rPr>
              <a:t>(в комментариях, личных сообщениях, по телефону)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751ECC-512D-8135-04F1-6A990CAAA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r="29716"/>
          <a:stretch>
            <a:fillRect/>
          </a:stretch>
        </p:blipFill>
        <p:spPr>
          <a:xfrm>
            <a:off x="7075170" y="275726"/>
            <a:ext cx="4714494" cy="546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6668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EBB32-38F4-556E-A86C-61FEDDD4C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31EA49E1-BCEB-7DA3-7506-22314EDDC798}"/>
              </a:ext>
            </a:extLst>
          </p:cNvPr>
          <p:cNvSpPr/>
          <p:nvPr/>
        </p:nvSpPr>
        <p:spPr>
          <a:xfrm>
            <a:off x="515874" y="814238"/>
            <a:ext cx="6223254" cy="5764672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FDDBD-3F50-36FE-CA7C-3FF39A5885EF}"/>
              </a:ext>
            </a:extLst>
          </p:cNvPr>
          <p:cNvSpPr txBox="1"/>
          <p:nvPr/>
        </p:nvSpPr>
        <p:spPr>
          <a:xfrm>
            <a:off x="402336" y="167907"/>
            <a:ext cx="911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Чек-лист</a:t>
            </a:r>
            <a:endParaRPr lang="ru-RU" sz="3600" b="1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ABD74-BDF6-A73D-079A-F2426B83EA1E}"/>
              </a:ext>
            </a:extLst>
          </p:cNvPr>
          <p:cNvSpPr txBox="1"/>
          <p:nvPr/>
        </p:nvSpPr>
        <p:spPr>
          <a:xfrm>
            <a:off x="795529" y="965449"/>
            <a:ext cx="56327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✅ Соцсети — минимум 12 постов за месяц + ответы на вопросы</a:t>
            </a:r>
          </a:p>
          <a:p>
            <a:r>
              <a:rPr lang="ru-RU" dirty="0"/>
              <a:t>✅ Рассылка в СМИ (ТВ, новостные сайты, газеты — минимум 2 раза)</a:t>
            </a:r>
          </a:p>
          <a:p>
            <a:r>
              <a:rPr lang="ru-RU" dirty="0"/>
              <a:t>✅ Реклама на радио (запуск на 1 месяц)</a:t>
            </a:r>
          </a:p>
          <a:p>
            <a:r>
              <a:rPr lang="ru-RU" dirty="0"/>
              <a:t>✅ Сайты и паблики афиш </a:t>
            </a:r>
          </a:p>
          <a:p>
            <a:r>
              <a:rPr lang="ru-RU" dirty="0"/>
              <a:t>✅ Местные паблики в соцсетях </a:t>
            </a:r>
          </a:p>
          <a:p>
            <a:r>
              <a:rPr lang="ru-RU" dirty="0"/>
              <a:t>✅ Письма организациям (школы, сады, медучреждения, ТСЖ, ЖКХ и </a:t>
            </a:r>
            <a:r>
              <a:rPr lang="ru-RU" dirty="0" err="1"/>
              <a:t>др</a:t>
            </a:r>
            <a:r>
              <a:rPr lang="ru-RU" dirty="0"/>
              <a:t>)</a:t>
            </a:r>
          </a:p>
          <a:p>
            <a:r>
              <a:rPr lang="ru-RU" dirty="0"/>
              <a:t>✅ Промоакция 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ru-RU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см.фото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r>
              <a:rPr lang="ru-RU" dirty="0"/>
              <a:t>✅ Анонсы на других мероприятиях</a:t>
            </a:r>
          </a:p>
          <a:p>
            <a:r>
              <a:rPr lang="ru-RU" dirty="0"/>
              <a:t>✅ Чаты</a:t>
            </a:r>
          </a:p>
          <a:p>
            <a:r>
              <a:rPr lang="ru-RU" dirty="0"/>
              <a:t>✅ Личные сообщения активным участникам прошлых лет</a:t>
            </a:r>
          </a:p>
          <a:p>
            <a:r>
              <a:rPr lang="ru-RU" dirty="0"/>
              <a:t>✅ Расклейка афиш (подъезды, доски, ТЦ, школы, остановки), 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если другие каналы невозможны</a:t>
            </a:r>
          </a:p>
          <a:p>
            <a:r>
              <a:rPr lang="ru-RU" dirty="0"/>
              <a:t>✅ Напоминание в день акции</a:t>
            </a:r>
          </a:p>
          <a:p>
            <a:r>
              <a:rPr lang="ru-RU" dirty="0"/>
              <a:t>✅ </a:t>
            </a:r>
            <a:r>
              <a:rPr lang="ru-RU" b="1" dirty="0"/>
              <a:t>Публикация и пост-релиз в СМИ об итогах акции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A95084-1FF3-B639-F170-C0CB8745A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70" y="260406"/>
            <a:ext cx="4738878" cy="631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1567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6461" y="1413030"/>
            <a:ext cx="5817108" cy="5042718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4360" y="398623"/>
            <a:ext cx="911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Инвентарь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589" y="1942454"/>
            <a:ext cx="544068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Весы для взвешивания вторсырья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Рабочие перчатки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Мусорные пакеты (большой объем)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Плотные мешки для макулатуры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Веревка для перевязывания коробок, книг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Контейнеры/коробки для сбора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Столы, стулья для добровольцев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Тент для закрытия от дождя</a:t>
            </a:r>
          </a:p>
          <a:p>
            <a:r>
              <a:rPr lang="ru-RU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74" y="1544024"/>
            <a:ext cx="383973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61" y="4104344"/>
            <a:ext cx="4068626" cy="271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46" y="118974"/>
            <a:ext cx="3637631" cy="242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4002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7780" y="480379"/>
            <a:ext cx="7054328" cy="2852737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Arial Black" panose="020B0A04020102020204" pitchFamily="34" charset="0"/>
              </a:rPr>
              <a:t>Акция </a:t>
            </a:r>
            <a:r>
              <a:rPr lang="en-US" sz="4400" dirty="0">
                <a:latin typeface="Arial Black" panose="020B0A04020102020204" pitchFamily="34" charset="0"/>
              </a:rPr>
              <a:t>#</a:t>
            </a:r>
            <a:r>
              <a:rPr lang="ru-RU" sz="4400" dirty="0" err="1">
                <a:latin typeface="Arial Black" panose="020B0A04020102020204" pitchFamily="34" charset="0"/>
              </a:rPr>
              <a:t>Скажи_мусору_НЕТ</a:t>
            </a:r>
            <a:r>
              <a:rPr lang="ru-RU" sz="4400" dirty="0">
                <a:latin typeface="Arial Black" panose="020B0A04020102020204" pitchFamily="34" charset="0"/>
              </a:rPr>
              <a:t>!</a:t>
            </a:r>
            <a:br>
              <a:rPr lang="ru-RU" sz="4400" dirty="0">
                <a:latin typeface="Arial Black" panose="020B0A04020102020204" pitchFamily="34" charset="0"/>
              </a:rPr>
            </a:br>
            <a:br>
              <a:rPr lang="ru-RU" sz="4400" dirty="0">
                <a:latin typeface="Arial Black" panose="020B0A04020102020204" pitchFamily="34" charset="0"/>
              </a:rPr>
            </a:br>
            <a:r>
              <a:rPr lang="ru-RU" sz="4400" dirty="0">
                <a:latin typeface="Arial Black" panose="020B0A04020102020204" pitchFamily="34" charset="0"/>
              </a:rPr>
              <a:t>Акселератор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251" y="3577054"/>
            <a:ext cx="1877572" cy="2133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148" y="1836642"/>
            <a:ext cx="1877572" cy="2133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45" y="3577054"/>
            <a:ext cx="1880620" cy="21336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92" y="3970244"/>
            <a:ext cx="2033042" cy="23475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5" y="4226633"/>
            <a:ext cx="1834805" cy="1834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77" y="4145077"/>
            <a:ext cx="1613825" cy="19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48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74320" y="1527048"/>
            <a:ext cx="5817108" cy="5042718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74320" y="373724"/>
            <a:ext cx="911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Поощрение участников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" y="2610836"/>
            <a:ext cx="544068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Благодарности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Сувенирная продукция (своя/от партнеров)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Сладости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Игрушки для детей (сданные как ненужные, но рабочие)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Скидки, купоны, бонусы (от партнеров)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088" y="1922136"/>
            <a:ext cx="544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!!!! </a:t>
            </a:r>
            <a:r>
              <a:rPr lang="ru-RU" sz="2400" b="1" dirty="0" err="1">
                <a:solidFill>
                  <a:srgbClr val="FF0000"/>
                </a:solidFill>
              </a:rPr>
              <a:t>Экологичный</a:t>
            </a:r>
            <a:r>
              <a:rPr lang="ru-RU" sz="2400" b="1" dirty="0">
                <a:solidFill>
                  <a:srgbClr val="FF0000"/>
                </a:solidFill>
              </a:rPr>
              <a:t> подход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7"/>
          <a:stretch/>
        </p:blipFill>
        <p:spPr>
          <a:xfrm>
            <a:off x="6647688" y="164243"/>
            <a:ext cx="2962656" cy="388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5758"/>
          <a:stretch/>
        </p:blipFill>
        <p:spPr>
          <a:xfrm>
            <a:off x="8485632" y="3460806"/>
            <a:ext cx="3557016" cy="325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5990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7932" y="1551036"/>
            <a:ext cx="5817108" cy="5042718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4360" y="398623"/>
            <a:ext cx="911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Добровольцы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7932" y="2257504"/>
            <a:ext cx="544068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Инструктаж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Распределение заранее ролей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Отличительные знаки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Питание (никакой одноразовой посуды, одноразовой, не перерабатываемой тары)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Поощрение: благодарности, подарки (по количеству отработанных часов), часы в волонтерских книжках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Верифицированные часы на </a:t>
            </a:r>
            <a:r>
              <a:rPr lang="ru-RU" sz="2400" dirty="0" err="1"/>
              <a:t>Добро.ру</a:t>
            </a:r>
            <a:r>
              <a:rPr lang="ru-RU" sz="2400" dirty="0"/>
              <a:t> от БФ ППЖ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437" y="-82907"/>
            <a:ext cx="4269667" cy="2923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17" y="3634253"/>
            <a:ext cx="4439252" cy="2959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43" y="1044954"/>
            <a:ext cx="3867157" cy="257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141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15874" y="1536192"/>
            <a:ext cx="5817108" cy="5042718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4360" y="398623"/>
            <a:ext cx="911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>
                <a:latin typeface="Arial Black" panose="020B0A04020102020204" pitchFamily="34" charset="0"/>
              </a:rPr>
              <a:t>Экопросвещение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" y="2092912"/>
            <a:ext cx="54406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Лекции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Видеоролики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Мастер-классы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Игры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Раздаточные материалы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Выставка предметов </a:t>
            </a:r>
            <a:r>
              <a:rPr lang="ru-RU" sz="2400" dirty="0" err="1"/>
              <a:t>экологичной</a:t>
            </a:r>
            <a:r>
              <a:rPr lang="ru-RU" sz="2400" dirty="0"/>
              <a:t> жизни (</a:t>
            </a:r>
            <a:r>
              <a:rPr lang="ru-RU" sz="2400" dirty="0" err="1"/>
              <a:t>фруктовки</a:t>
            </a:r>
            <a:r>
              <a:rPr lang="ru-RU" sz="2400" dirty="0"/>
              <a:t>, </a:t>
            </a:r>
            <a:r>
              <a:rPr lang="ru-RU" sz="2400" dirty="0" err="1"/>
              <a:t>экосумки</a:t>
            </a:r>
            <a:r>
              <a:rPr lang="ru-RU" sz="2400" dirty="0"/>
              <a:t>, многоразовые бутылки, </a:t>
            </a:r>
            <a:r>
              <a:rPr lang="ru-RU" sz="2400" dirty="0" err="1"/>
              <a:t>термокружки</a:t>
            </a:r>
            <a:r>
              <a:rPr lang="ru-RU" sz="2400" dirty="0"/>
              <a:t> и </a:t>
            </a:r>
            <a:r>
              <a:rPr lang="ru-RU" sz="2400" dirty="0" err="1"/>
              <a:t>тд</a:t>
            </a:r>
            <a:r>
              <a:rPr lang="ru-RU" sz="2400" dirty="0"/>
              <a:t>)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0"/>
          <a:stretch/>
        </p:blipFill>
        <p:spPr>
          <a:xfrm>
            <a:off x="8564880" y="2715768"/>
            <a:ext cx="3483864" cy="400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34" y="173408"/>
            <a:ext cx="4165092" cy="312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6374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15874" y="1536192"/>
            <a:ext cx="5817108" cy="5042718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4360" y="398623"/>
            <a:ext cx="911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Компоненты успеха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" y="2092912"/>
            <a:ext cx="544068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/>
              <a:t>Экологичный</a:t>
            </a:r>
            <a:r>
              <a:rPr lang="ru-RU" sz="2400" dirty="0"/>
              <a:t> подход на всех этапах подготовки и проведения Акции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Полная включенность организатора – вы лично и/или ваша организация также копит и сдаёт вторсырье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Уверенность в том, что собранное вторсырьё отправится по назначению и будет переработано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94" y="1883664"/>
            <a:ext cx="5607026" cy="3712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8967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15874" y="1536192"/>
            <a:ext cx="5817108" cy="5042718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4360" y="398623"/>
            <a:ext cx="911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Для участия в конкурсе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" y="2092912"/>
            <a:ext cx="54406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До </a:t>
            </a:r>
            <a:r>
              <a:rPr lang="ru-RU" sz="2400" b="1" dirty="0"/>
              <a:t>15 июня</a:t>
            </a:r>
            <a:r>
              <a:rPr lang="ru-RU" sz="2400" dirty="0"/>
              <a:t> оправить план подготовки и проведения вашей Акции на эл. почту по адресу </a:t>
            </a:r>
            <a:r>
              <a:rPr lang="en-US" sz="2400" dirty="0">
                <a:hlinkClick r:id="rId2"/>
              </a:rPr>
              <a:t>ppj2012@mail.ru</a:t>
            </a:r>
            <a:br>
              <a:rPr lang="ru-RU" sz="2400" dirty="0"/>
            </a:br>
            <a:endParaRPr lang="ru-RU" sz="2400" dirty="0"/>
          </a:p>
          <a:p>
            <a:pPr marL="265113"/>
            <a:r>
              <a:rPr lang="ru-RU" sz="2400" dirty="0"/>
              <a:t>Тема письма – «Акселератор СМН. Конкурс»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847" y="1952462"/>
            <a:ext cx="5508081" cy="364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8942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84048" y="1225296"/>
            <a:ext cx="11420856" cy="5353614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84048" y="334615"/>
            <a:ext cx="911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План должен содержать: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018" y="1337263"/>
            <a:ext cx="4169851" cy="501675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/>
              <a:t>Организатор Акции, контактная информация (телефон, </a:t>
            </a:r>
            <a:r>
              <a:rPr lang="en-US" sz="2000" b="1" dirty="0"/>
              <a:t>e-mail)</a:t>
            </a:r>
            <a:endParaRPr lang="ru-RU" sz="2000" b="1" dirty="0"/>
          </a:p>
          <a:p>
            <a:endParaRPr lang="ru-RU" sz="2000" dirty="0"/>
          </a:p>
          <a:p>
            <a:r>
              <a:rPr lang="en-US" sz="2000" b="1" dirty="0"/>
              <a:t>2</a:t>
            </a:r>
            <a:r>
              <a:rPr lang="ru-RU" sz="2000" b="1" dirty="0"/>
              <a:t>. Описание:</a:t>
            </a:r>
          </a:p>
          <a:p>
            <a:r>
              <a:rPr lang="ru-RU" sz="2000" dirty="0"/>
              <a:t>-      Сроки проведения Акции</a:t>
            </a:r>
          </a:p>
          <a:p>
            <a:r>
              <a:rPr lang="ru-RU" sz="2000" dirty="0"/>
              <a:t>-      Площадка проведения: адрес, какое учреждение располагается, характеристики места. Его оформление. 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Полный перечень фракций для сбора. Пункты приема. Вывоз.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Афиша (готовый макет или текст)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Информирование жителей – </a:t>
            </a:r>
            <a:r>
              <a:rPr lang="en-US" sz="2000" dirty="0"/>
              <a:t>PR</a:t>
            </a:r>
            <a:r>
              <a:rPr lang="ru-RU" sz="2000" dirty="0"/>
              <a:t>-программа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Инвентарь (перечень с пометкой о том, что есть в наличии)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8977" y="1330918"/>
            <a:ext cx="5715000" cy="47089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712788"/>
            <a:r>
              <a:rPr lang="ru-RU" sz="2000" dirty="0"/>
              <a:t>- Поощрение участников (каким образом будет осуществлено)</a:t>
            </a:r>
          </a:p>
          <a:p>
            <a:pPr marL="804863" indent="-92075">
              <a:buFontTx/>
              <a:buChar char="-"/>
            </a:pPr>
            <a:r>
              <a:rPr lang="ru-RU" sz="2000" dirty="0"/>
              <a:t> Добровольцы (какое количество, уже набрали или планируете, способы поощрения)</a:t>
            </a:r>
          </a:p>
          <a:p>
            <a:pPr marL="804863" indent="-92075">
              <a:buFontTx/>
              <a:buChar char="-"/>
            </a:pPr>
            <a:r>
              <a:rPr lang="ru-RU" sz="2000" dirty="0"/>
              <a:t> </a:t>
            </a:r>
            <a:r>
              <a:rPr lang="ru-RU" sz="2000" dirty="0" err="1"/>
              <a:t>Экопросвещение</a:t>
            </a:r>
            <a:r>
              <a:rPr lang="ru-RU" sz="2000" dirty="0"/>
              <a:t> (из чего будет состоять)</a:t>
            </a:r>
          </a:p>
          <a:p>
            <a:pPr marL="804863" indent="-92075">
              <a:buFontTx/>
              <a:buChar char="-"/>
            </a:pPr>
            <a:endParaRPr lang="ru-RU" sz="2000" dirty="0"/>
          </a:p>
          <a:p>
            <a:pPr marL="630238" indent="-630238"/>
            <a:r>
              <a:rPr lang="ru-RU" sz="2000" dirty="0"/>
              <a:t>	</a:t>
            </a:r>
            <a:r>
              <a:rPr lang="ru-RU" sz="2000" b="1" dirty="0"/>
              <a:t>3.  Смета Акции с указанием, какую 	сумму вы запрашиваете.</a:t>
            </a:r>
          </a:p>
          <a:p>
            <a:pPr marL="630238" indent="-630238"/>
            <a:r>
              <a:rPr lang="ru-RU" sz="2000" dirty="0"/>
              <a:t>	* Рекомендуемые статьи расходов для запроса: </a:t>
            </a:r>
          </a:p>
          <a:p>
            <a:pPr marL="630238" indent="-630238"/>
            <a:r>
              <a:rPr lang="ru-RU" sz="2000" dirty="0"/>
              <a:t>	- транспортные расходы,</a:t>
            </a:r>
          </a:p>
          <a:p>
            <a:pPr marL="630238" indent="-630238"/>
            <a:r>
              <a:rPr lang="ru-RU" sz="2000" dirty="0"/>
              <a:t>	- инвентарь,</a:t>
            </a:r>
          </a:p>
          <a:p>
            <a:pPr marL="630238" indent="-630238"/>
            <a:r>
              <a:rPr lang="ru-RU" sz="2000" dirty="0"/>
              <a:t>	- сувенирная продукция. </a:t>
            </a:r>
          </a:p>
          <a:p>
            <a:pPr marL="630238" indent="-630238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1958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919" y="-26169"/>
            <a:ext cx="75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Контактная информация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08999" y="806780"/>
            <a:ext cx="5654441" cy="1420338"/>
          </a:xfrm>
          <a:prstGeom prst="roundRect">
            <a:avLst/>
          </a:prstGeom>
          <a:noFill/>
          <a:ln>
            <a:solidFill>
              <a:srgbClr val="965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53747" y="960044"/>
            <a:ext cx="4601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Телефон офиса 8 (3952) 624-919</a:t>
            </a:r>
            <a:endParaRPr lang="en-US" dirty="0"/>
          </a:p>
          <a:p>
            <a:endParaRPr lang="ru-RU" dirty="0"/>
          </a:p>
          <a:p>
            <a:r>
              <a:rPr lang="en-US" dirty="0"/>
              <a:t>E-mail</a:t>
            </a:r>
            <a:r>
              <a:rPr lang="ru-RU" dirty="0"/>
              <a:t>:</a:t>
            </a:r>
            <a:r>
              <a:rPr lang="en-US" dirty="0"/>
              <a:t> ppj2012@mail.ru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9321" y="5013793"/>
            <a:ext cx="1568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Вконтакте</a:t>
            </a:r>
            <a:r>
              <a:rPr lang="ru-RU" sz="1400" dirty="0"/>
              <a:t> - </a:t>
            </a:r>
            <a:r>
              <a:rPr lang="en-US" sz="1400" dirty="0">
                <a:hlinkClick r:id="rId2"/>
              </a:rPr>
              <a:t>https://vk.com/podari_planete?from=groups</a:t>
            </a:r>
            <a:r>
              <a:rPr lang="ru-RU" sz="1400" dirty="0"/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321" y="2986219"/>
            <a:ext cx="206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Социальные сети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4612" y="5013793"/>
            <a:ext cx="1380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Телеграм канал - </a:t>
            </a:r>
            <a:r>
              <a:rPr lang="en-US" sz="1400" dirty="0">
                <a:hlinkClick r:id="rId3"/>
              </a:rPr>
              <a:t>https://t.me/podari_planete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173261" y="5027464"/>
            <a:ext cx="1664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Одноклассники - </a:t>
            </a:r>
            <a:r>
              <a:rPr lang="en-US" sz="1400" dirty="0">
                <a:hlinkClick r:id="rId4"/>
              </a:rPr>
              <a:t>https://ok.ru/for.planet</a:t>
            </a:r>
            <a:r>
              <a:rPr lang="ru-RU" sz="14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3205" y="818113"/>
            <a:ext cx="206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Сайты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4790" y="5181352"/>
            <a:ext cx="19540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Сайт проекта «Знак экологической культуры Иркутской области» - </a:t>
            </a:r>
            <a:r>
              <a:rPr lang="en-US" sz="1400" dirty="0">
                <a:hlinkClick r:id="rId5"/>
              </a:rPr>
              <a:t>https://znak-eko.ru/</a:t>
            </a:r>
            <a:r>
              <a:rPr lang="ru-RU" sz="1400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2" y="3515815"/>
            <a:ext cx="1417941" cy="14179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4" t="34822" r="18786" b="38252"/>
          <a:stretch/>
        </p:blipFill>
        <p:spPr>
          <a:xfrm>
            <a:off x="2383445" y="3570015"/>
            <a:ext cx="1429304" cy="13637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49" y="3570015"/>
            <a:ext cx="1417941" cy="14179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72" y="1299127"/>
            <a:ext cx="1355487" cy="13554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44790" y="2624027"/>
            <a:ext cx="15180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Общий сайт Фонда - </a:t>
            </a:r>
            <a:r>
              <a:rPr lang="en-US" sz="1400" dirty="0">
                <a:hlinkClick r:id="rId10"/>
              </a:rPr>
              <a:t>https://p-p-j.ru/</a:t>
            </a:r>
            <a:endParaRPr lang="ru-RU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97" y="1303459"/>
            <a:ext cx="1355487" cy="13554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5277" y="2654614"/>
            <a:ext cx="2750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Сайт проектов «Культурные коды Иркутска» и «Байкальская эволюция: люди и смыслы» - </a:t>
            </a:r>
            <a:r>
              <a:rPr lang="en-US" sz="1400" dirty="0">
                <a:hlinkClick r:id="rId12"/>
              </a:rPr>
              <a:t>https://kkirkutsk.ru/</a:t>
            </a:r>
            <a:r>
              <a:rPr lang="ru-RU" sz="1400" dirty="0"/>
              <a:t> </a:t>
            </a:r>
          </a:p>
          <a:p>
            <a:endParaRPr lang="ru-RU" sz="1600" dirty="0">
              <a:latin typeface="Bahnschrift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72" y="3935513"/>
            <a:ext cx="1298115" cy="12981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38213" y="5181352"/>
            <a:ext cx="15802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Сайт проекта «</a:t>
            </a:r>
            <a:r>
              <a:rPr lang="ru-RU" sz="1400" dirty="0" err="1"/>
              <a:t>Экомарафон</a:t>
            </a:r>
            <a:r>
              <a:rPr lang="ru-RU" sz="1400" dirty="0"/>
              <a:t> «Зеленый конгресс» - </a:t>
            </a:r>
            <a:r>
              <a:rPr lang="en-US" sz="1400" dirty="0">
                <a:hlinkClick r:id="rId14"/>
              </a:rPr>
              <a:t>https://greencongress.ru/</a:t>
            </a:r>
            <a:r>
              <a:rPr lang="ru-RU" sz="1400" dirty="0"/>
              <a:t>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63" y="3935513"/>
            <a:ext cx="1303671" cy="13036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187623" y="5234588"/>
            <a:ext cx="12993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Сайт проекта «Мыс Бурхан» - </a:t>
            </a:r>
            <a:r>
              <a:rPr lang="en-US" sz="1400" dirty="0">
                <a:hlinkClick r:id="rId16"/>
              </a:rPr>
              <a:t>https://burkhan-project.ru/</a:t>
            </a:r>
            <a:r>
              <a:rPr lang="ru-RU" sz="1400" dirty="0"/>
              <a:t>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23" y="3906707"/>
            <a:ext cx="1299351" cy="1299351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305787" y="2640240"/>
            <a:ext cx="5657653" cy="3964754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102202" y="659800"/>
            <a:ext cx="5676646" cy="5949817"/>
          </a:xfrm>
          <a:prstGeom prst="roundRect">
            <a:avLst/>
          </a:prstGeom>
          <a:noFill/>
          <a:ln>
            <a:solidFill>
              <a:srgbClr val="FE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833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4508" y="822959"/>
            <a:ext cx="5817108" cy="5801671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3504" y="94682"/>
            <a:ext cx="720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История Акции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722" y="1088176"/>
            <a:ext cx="54406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Период проведения</a:t>
            </a:r>
            <a:r>
              <a:rPr lang="ru-RU" dirty="0"/>
              <a:t> – 2018-2024 </a:t>
            </a:r>
            <a:r>
              <a:rPr lang="ru-RU" dirty="0" err="1"/>
              <a:t>гг</a:t>
            </a:r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Цель</a:t>
            </a:r>
            <a:r>
              <a:rPr lang="ru-RU" dirty="0"/>
              <a:t> - поддержка реформы в сфере обращения с ТКО.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Задачи:</a:t>
            </a:r>
          </a:p>
          <a:p>
            <a:r>
              <a:rPr lang="ru-RU" dirty="0"/>
              <a:t>- донести до жителей важность раздельного сбора отходов,</a:t>
            </a:r>
          </a:p>
          <a:p>
            <a:r>
              <a:rPr lang="ru-RU" dirty="0"/>
              <a:t>- сформировать у жителей навыки раздельного сбора отходов,</a:t>
            </a:r>
          </a:p>
          <a:p>
            <a:pPr>
              <a:buFontTx/>
              <a:buChar char="-"/>
            </a:pPr>
            <a:r>
              <a:rPr lang="ru-RU" dirty="0"/>
              <a:t>предоставить возможность жителям сдать на переработку своё вторсырье.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Результаты:</a:t>
            </a:r>
          </a:p>
          <a:p>
            <a:r>
              <a:rPr lang="ru-RU" dirty="0"/>
              <a:t>- Осуществлено </a:t>
            </a:r>
            <a:r>
              <a:rPr lang="ru-RU" b="1" dirty="0"/>
              <a:t>153 выезда</a:t>
            </a:r>
          </a:p>
          <a:p>
            <a:r>
              <a:rPr lang="ru-RU" dirty="0"/>
              <a:t>- Собрано </a:t>
            </a:r>
            <a:r>
              <a:rPr lang="ru-RU" b="1" dirty="0"/>
              <a:t>175 тонн </a:t>
            </a:r>
            <a:r>
              <a:rPr lang="ru-RU" dirty="0"/>
              <a:t>вторсырья (основные виды, сложный пластик, одежда)</a:t>
            </a:r>
          </a:p>
          <a:p>
            <a:r>
              <a:rPr lang="ru-RU" dirty="0"/>
              <a:t>- Участников: ежегодно более </a:t>
            </a:r>
            <a:r>
              <a:rPr lang="ru-RU" b="1" dirty="0"/>
              <a:t>1000 человек </a:t>
            </a:r>
            <a:r>
              <a:rPr lang="ru-RU" dirty="0"/>
              <a:t>и более </a:t>
            </a:r>
            <a:r>
              <a:rPr lang="ru-RU" b="1" dirty="0"/>
              <a:t>60 организаций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492240" y="1211775"/>
            <a:ext cx="5440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География: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Города: </a:t>
            </a:r>
            <a:r>
              <a:rPr lang="ru-RU" dirty="0"/>
              <a:t>Иркутск, Братск, Тулун, Саянск, Зима, Усолье-Сибирское, Усть-Илимск.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Населенные пункты в районах: </a:t>
            </a:r>
            <a:r>
              <a:rPr lang="ru-RU" dirty="0"/>
              <a:t>Иркутский, Братский, </a:t>
            </a:r>
            <a:r>
              <a:rPr lang="ru-RU" dirty="0" err="1"/>
              <a:t>Усть-Кутский</a:t>
            </a:r>
            <a:r>
              <a:rPr lang="ru-RU" dirty="0"/>
              <a:t>, </a:t>
            </a:r>
            <a:r>
              <a:rPr lang="ru-RU" dirty="0" err="1"/>
              <a:t>Аларский</a:t>
            </a:r>
            <a:r>
              <a:rPr lang="ru-RU" dirty="0"/>
              <a:t>, Ангарский городской округ, </a:t>
            </a:r>
            <a:r>
              <a:rPr lang="ru-RU" dirty="0" err="1"/>
              <a:t>Балаганский</a:t>
            </a:r>
            <a:r>
              <a:rPr lang="ru-RU" dirty="0"/>
              <a:t>, </a:t>
            </a:r>
            <a:r>
              <a:rPr lang="ru-RU" dirty="0" err="1"/>
              <a:t>Боханский</a:t>
            </a:r>
            <a:r>
              <a:rPr lang="ru-RU" dirty="0"/>
              <a:t>, </a:t>
            </a:r>
            <a:r>
              <a:rPr lang="ru-RU" dirty="0" err="1"/>
              <a:t>Жигаловский</a:t>
            </a:r>
            <a:r>
              <a:rPr lang="ru-RU" dirty="0"/>
              <a:t>, </a:t>
            </a:r>
            <a:r>
              <a:rPr lang="ru-RU" dirty="0" err="1"/>
              <a:t>Зиминский</a:t>
            </a:r>
            <a:r>
              <a:rPr lang="ru-RU" dirty="0"/>
              <a:t>, </a:t>
            </a:r>
            <a:r>
              <a:rPr lang="ru-RU" dirty="0" err="1"/>
              <a:t>Баяндаевский</a:t>
            </a:r>
            <a:r>
              <a:rPr lang="ru-RU" dirty="0"/>
              <a:t>, </a:t>
            </a:r>
            <a:r>
              <a:rPr lang="ru-RU" dirty="0" err="1"/>
              <a:t>Куйтунский</a:t>
            </a:r>
            <a:r>
              <a:rPr lang="ru-RU" dirty="0"/>
              <a:t>, </a:t>
            </a:r>
            <a:r>
              <a:rPr lang="ru-RU" dirty="0" err="1"/>
              <a:t>Нижнеилимский</a:t>
            </a:r>
            <a:r>
              <a:rPr lang="ru-RU" dirty="0"/>
              <a:t>, </a:t>
            </a:r>
            <a:r>
              <a:rPr lang="ru-RU" dirty="0" err="1"/>
              <a:t>Нижнеудинский</a:t>
            </a:r>
            <a:r>
              <a:rPr lang="ru-RU" dirty="0"/>
              <a:t>, </a:t>
            </a:r>
            <a:r>
              <a:rPr lang="ru-RU" dirty="0" err="1"/>
              <a:t>Ольхонский</a:t>
            </a:r>
            <a:r>
              <a:rPr lang="ru-RU" dirty="0"/>
              <a:t>, </a:t>
            </a:r>
            <a:r>
              <a:rPr lang="ru-RU" dirty="0" err="1"/>
              <a:t>Слюдянский</a:t>
            </a:r>
            <a:r>
              <a:rPr lang="ru-RU" dirty="0"/>
              <a:t>, </a:t>
            </a:r>
            <a:r>
              <a:rPr lang="ru-RU" dirty="0" err="1"/>
              <a:t>Тайшетский</a:t>
            </a:r>
            <a:r>
              <a:rPr lang="ru-RU" dirty="0"/>
              <a:t>, </a:t>
            </a:r>
            <a:r>
              <a:rPr lang="ru-RU" dirty="0" err="1"/>
              <a:t>Тулунский</a:t>
            </a:r>
            <a:r>
              <a:rPr lang="ru-RU" dirty="0"/>
              <a:t>, </a:t>
            </a:r>
            <a:r>
              <a:rPr lang="ru-RU" dirty="0" err="1"/>
              <a:t>Усольский</a:t>
            </a:r>
            <a:r>
              <a:rPr lang="ru-RU" dirty="0"/>
              <a:t>, </a:t>
            </a:r>
            <a:r>
              <a:rPr lang="ru-RU" dirty="0" err="1"/>
              <a:t>Шелеховский</a:t>
            </a:r>
            <a:r>
              <a:rPr lang="ru-RU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/>
          </a:p>
          <a:p>
            <a:r>
              <a:rPr lang="ru-RU" b="1" dirty="0"/>
              <a:t>= Из 42 муниципальных образований Иркутской области – 26 охвачены (в разной степени).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74892" y="822958"/>
            <a:ext cx="5558028" cy="5801671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168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4508" y="822959"/>
            <a:ext cx="5817108" cy="5801671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3504" y="94682"/>
            <a:ext cx="720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Акселератор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722" y="1088176"/>
            <a:ext cx="54406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Цель</a:t>
            </a:r>
            <a:r>
              <a:rPr lang="ru-RU" dirty="0"/>
              <a:t> - поддержка реформы в сфере обращения с ТКО.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Задачи: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Представить дорожную карту по организации и проведению Акции на основе 7-летнего опыта Благотворительного Фонда «Подари Планете Жизнь».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Оказать помощь в составлении плана проведения Акции для каждого заинтересованного населенного пункта.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Оказать материальную/кураторскую помощь лучшим участникам по итогам акселератора.</a:t>
            </a:r>
          </a:p>
          <a:p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830" y="1618488"/>
            <a:ext cx="5886039" cy="3897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797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4508" y="822959"/>
            <a:ext cx="4858668" cy="5801671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3504" y="94682"/>
            <a:ext cx="8568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Итоги Акселератора 2025 года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722" y="1088176"/>
            <a:ext cx="39986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Проведено 5 акций:</a:t>
            </a:r>
          </a:p>
          <a:p>
            <a:r>
              <a:rPr lang="ru-RU" b="1" dirty="0"/>
              <a:t>	</a:t>
            </a:r>
            <a:r>
              <a:rPr lang="ru-RU" dirty="0"/>
              <a:t>г. Братск, </a:t>
            </a:r>
          </a:p>
          <a:p>
            <a:r>
              <a:rPr lang="ru-RU" dirty="0"/>
              <a:t>	г. Вихоревка, </a:t>
            </a:r>
          </a:p>
          <a:p>
            <a:r>
              <a:rPr lang="ru-RU" dirty="0"/>
              <a:t>	г. Усть-Кут, </a:t>
            </a:r>
          </a:p>
          <a:p>
            <a:r>
              <a:rPr lang="ru-RU" dirty="0"/>
              <a:t>	п. Ручей, </a:t>
            </a:r>
          </a:p>
          <a:p>
            <a:r>
              <a:rPr lang="ru-RU" dirty="0"/>
              <a:t>	г. Иркутск</a:t>
            </a:r>
          </a:p>
          <a:p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Собрано 23,1 тонны вторсырья </a:t>
            </a:r>
            <a:r>
              <a:rPr lang="ru-RU" dirty="0"/>
              <a:t>(10,4 по Иркутску, 12,7 по Иркутской области)</a:t>
            </a:r>
          </a:p>
          <a:p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Размер финансовой помощи для каждого населенного пункта составил до 50 000 рублей. </a:t>
            </a:r>
          </a:p>
          <a:p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90" y="3189833"/>
            <a:ext cx="4094537" cy="307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55" y="1088176"/>
            <a:ext cx="4009053" cy="300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7054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4508" y="822959"/>
            <a:ext cx="5817108" cy="5801671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3504" y="94682"/>
            <a:ext cx="720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План работы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722" y="1536232"/>
            <a:ext cx="5440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10 мая – 15 июня </a:t>
            </a:r>
            <a:r>
              <a:rPr lang="ru-RU" dirty="0"/>
              <a:t>2026 года – подготовка участниками плана проведения акции в своем населенном пункте,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15-30 июня </a:t>
            </a:r>
            <a:r>
              <a:rPr lang="ru-RU" dirty="0"/>
              <a:t>2026 года – оценка представленных планов, определение тех участников, которые получат помощь,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1 июля - 30 ноября </a:t>
            </a:r>
            <a:r>
              <a:rPr lang="ru-RU" dirty="0"/>
              <a:t>2026 года – проведение акций в населенных пунктах,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1-15 декабря </a:t>
            </a:r>
            <a:r>
              <a:rPr lang="ru-RU" dirty="0"/>
              <a:t>2026 года – подведение итогов. </a:t>
            </a:r>
          </a:p>
          <a:p>
            <a:endParaRPr lang="ru-RU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41" y="1536232"/>
            <a:ext cx="5897045" cy="390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052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4508" y="822959"/>
            <a:ext cx="5817108" cy="5801671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3504" y="94682"/>
            <a:ext cx="720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Дорожная карта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722" y="1320486"/>
            <a:ext cx="544068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/>
              <a:t>Основные пункты организации Акции: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Площадка проведения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Определение фракций для сбора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Формирование афиши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Информирование жителей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Инвентарь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Поощрение участников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Добровольцы</a:t>
            </a:r>
          </a:p>
          <a:p>
            <a:pPr marL="285750" indent="-285750">
              <a:buFontTx/>
              <a:buChar char="-"/>
            </a:pPr>
            <a:r>
              <a:rPr lang="ru-RU" sz="2800" dirty="0" err="1"/>
              <a:t>Экопросвещение</a:t>
            </a:r>
            <a:endParaRPr lang="ru-RU" sz="2800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78" y="1481328"/>
            <a:ext cx="5717508" cy="378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406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4508" y="822959"/>
            <a:ext cx="5817108" cy="5801671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2722" y="102226"/>
            <a:ext cx="720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Площадка проведения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722" y="1320486"/>
            <a:ext cx="54406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Известная для жителей вашего населенного пункта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Уличная площадка с удобным подъездом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Желательно с навесом на случай дождя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Наличие туалета, возможности организация перекуса для добровольцев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Наличие помещения с оборудованием для проведения </a:t>
            </a:r>
            <a:r>
              <a:rPr lang="ru-RU" sz="2400" dirty="0" err="1"/>
              <a:t>экоуроков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4"/>
          <a:stretch/>
        </p:blipFill>
        <p:spPr>
          <a:xfrm>
            <a:off x="6190488" y="1585663"/>
            <a:ext cx="5781852" cy="382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3472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4508" y="1389888"/>
            <a:ext cx="5817108" cy="5234742"/>
          </a:xfrm>
          <a:prstGeom prst="roundRect">
            <a:avLst/>
          </a:prstGeom>
          <a:noFill/>
          <a:ln>
            <a:solidFill>
              <a:srgbClr val="78B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78" y="290379"/>
            <a:ext cx="4903628" cy="326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3504" y="94682"/>
            <a:ext cx="7205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Площадка проведения. Оформление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3504" y="2317182"/>
            <a:ext cx="5440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Баннеры без указания года (многоразовые)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Флаги, растяжки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Ролл-</a:t>
            </a:r>
            <a:r>
              <a:rPr lang="ru-RU" sz="2400" dirty="0" err="1"/>
              <a:t>апы</a:t>
            </a:r>
            <a:r>
              <a:rPr lang="ru-RU" sz="2400" dirty="0"/>
              <a:t> (многоразовые)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Музыка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Призывы/приглашения в микрофон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Фотозона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3504" y="1947761"/>
            <a:ext cx="544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!!!! </a:t>
            </a:r>
            <a:r>
              <a:rPr lang="ru-RU" sz="2400" b="1" dirty="0" err="1">
                <a:solidFill>
                  <a:srgbClr val="FF0000"/>
                </a:solidFill>
              </a:rPr>
              <a:t>Экологичный</a:t>
            </a:r>
            <a:r>
              <a:rPr lang="ru-RU" sz="2400" b="1" dirty="0">
                <a:solidFill>
                  <a:srgbClr val="FF0000"/>
                </a:solidFill>
              </a:rPr>
              <a:t> подход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Bahnschrift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488" y="3560103"/>
            <a:ext cx="4773168" cy="318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9791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5333</TotalTime>
  <Words>1553</Words>
  <Application>Microsoft Office PowerPoint</Application>
  <PresentationFormat>Широкоэкранный</PresentationFormat>
  <Paragraphs>272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Arial Narrow</vt:lpstr>
      <vt:lpstr>Bahnschrift Light</vt:lpstr>
      <vt:lpstr>Calibri</vt:lpstr>
      <vt:lpstr>Calibri Light</vt:lpstr>
      <vt:lpstr>Тема Office</vt:lpstr>
      <vt:lpstr>Презентация PowerPoint</vt:lpstr>
      <vt:lpstr>Акция #Скажи_мусору_НЕТ!  Акселератор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Паша</cp:lastModifiedBy>
  <cp:revision>190</cp:revision>
  <dcterms:created xsi:type="dcterms:W3CDTF">2022-10-19T09:32:23Z</dcterms:created>
  <dcterms:modified xsi:type="dcterms:W3CDTF">2026-05-04T12:44:43Z</dcterms:modified>
</cp:coreProperties>
</file>